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</p:sldIdLst>
  <p:sldSz cx="12192000" cy="6858000"/>
  <p:notesSz cx="6761163" cy="9942513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C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-12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9055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3045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811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013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29665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535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7236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8381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1259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7870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7314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B1198-7482-410B-BAEE-1191148E4774}" type="datetimeFigureOut">
              <a:rPr lang="uk-UA" smtClean="0"/>
              <a:t>10.04.2019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B287F-4BBA-4309-AC0E-10AED834E9D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88860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3"/>
          <p:cNvCxnSpPr/>
          <p:nvPr/>
        </p:nvCxnSpPr>
        <p:spPr>
          <a:xfrm flipV="1">
            <a:off x="117431" y="1769053"/>
            <a:ext cx="11557357" cy="1683"/>
          </a:xfrm>
          <a:prstGeom prst="line">
            <a:avLst/>
          </a:prstGeom>
          <a:ln w="34925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6"/>
          <p:cNvCxnSpPr/>
          <p:nvPr/>
        </p:nvCxnSpPr>
        <p:spPr>
          <a:xfrm>
            <a:off x="529602" y="1421962"/>
            <a:ext cx="829" cy="522043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/>
        </p:nvCxnSpPr>
        <p:spPr>
          <a:xfrm flipH="1">
            <a:off x="959593" y="1629883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/>
          <p:cNvCxnSpPr/>
          <p:nvPr/>
        </p:nvCxnSpPr>
        <p:spPr>
          <a:xfrm flipH="1">
            <a:off x="1325005" y="162477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/>
          <p:cNvCxnSpPr/>
          <p:nvPr/>
        </p:nvCxnSpPr>
        <p:spPr>
          <a:xfrm flipH="1">
            <a:off x="1715291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сполучна лінія 16"/>
          <p:cNvCxnSpPr/>
          <p:nvPr/>
        </p:nvCxnSpPr>
        <p:spPr>
          <a:xfrm flipH="1">
            <a:off x="2043764" y="1599580"/>
            <a:ext cx="4547" cy="2543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 сполучна лінія 17"/>
          <p:cNvCxnSpPr/>
          <p:nvPr/>
        </p:nvCxnSpPr>
        <p:spPr>
          <a:xfrm flipH="1">
            <a:off x="2389247" y="159703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сполучна лінія 18"/>
          <p:cNvCxnSpPr/>
          <p:nvPr/>
        </p:nvCxnSpPr>
        <p:spPr>
          <a:xfrm flipH="1">
            <a:off x="2775786" y="157957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 сполучна лінія 19"/>
          <p:cNvCxnSpPr/>
          <p:nvPr/>
        </p:nvCxnSpPr>
        <p:spPr>
          <a:xfrm flipH="1">
            <a:off x="3188899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20"/>
          <p:cNvCxnSpPr/>
          <p:nvPr/>
        </p:nvCxnSpPr>
        <p:spPr>
          <a:xfrm flipH="1">
            <a:off x="3568781" y="1599832"/>
            <a:ext cx="644" cy="2538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/>
          <p:cNvCxnSpPr/>
          <p:nvPr/>
        </p:nvCxnSpPr>
        <p:spPr>
          <a:xfrm flipH="1">
            <a:off x="3967605" y="1599832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>
            <a:off x="4345181" y="1646491"/>
            <a:ext cx="0" cy="2187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606012" y="151887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2049171" y="1516324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377508" y="153130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3953903" y="153306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2410678" y="1514035"/>
            <a:ext cx="368033" cy="2556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830432" y="1526003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942602" y="151618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3570305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1696812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4345181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cxnSp>
        <p:nvCxnSpPr>
          <p:cNvPr id="37" name="Пряма сполучна лінія 36"/>
          <p:cNvCxnSpPr/>
          <p:nvPr/>
        </p:nvCxnSpPr>
        <p:spPr>
          <a:xfrm flipH="1">
            <a:off x="9509086" y="1458236"/>
            <a:ext cx="8571" cy="4891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Заголовок 1"/>
          <p:cNvSpPr txBox="1">
            <a:spLocks/>
          </p:cNvSpPr>
          <p:nvPr/>
        </p:nvSpPr>
        <p:spPr>
          <a:xfrm>
            <a:off x="4740871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-6633" y="122427"/>
            <a:ext cx="10515600" cy="4967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000" b="1" u="sng" dirty="0" smtClean="0"/>
              <a:t>Приклад 1:</a:t>
            </a:r>
            <a:r>
              <a:rPr lang="uk-UA" sz="2000" b="1" dirty="0" smtClean="0"/>
              <a:t> </a:t>
            </a:r>
            <a:r>
              <a:rPr lang="uk-UA" sz="2000" dirty="0" smtClean="0"/>
              <a:t>д</a:t>
            </a:r>
            <a:r>
              <a:rPr lang="uk-UA" sz="2000" i="1" dirty="0" smtClean="0"/>
              <a:t>отація за молодняк, який народився у господарствах фізичних осіб</a:t>
            </a:r>
            <a:endParaRPr lang="uk-UA" sz="2000" i="1" dirty="0"/>
          </a:p>
        </p:txBody>
      </p:sp>
      <p:cxnSp>
        <p:nvCxnSpPr>
          <p:cNvPr id="42" name="Пряма сполучна лінія 41"/>
          <p:cNvCxnSpPr/>
          <p:nvPr/>
        </p:nvCxnSpPr>
        <p:spPr>
          <a:xfrm>
            <a:off x="5122606" y="1458236"/>
            <a:ext cx="0" cy="5010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/>
          <p:cNvCxnSpPr/>
          <p:nvPr/>
        </p:nvCxnSpPr>
        <p:spPr>
          <a:xfrm flipH="1">
            <a:off x="4739152" y="1634593"/>
            <a:ext cx="2943" cy="2146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/>
          <p:nvPr/>
        </p:nvCxnSpPr>
        <p:spPr>
          <a:xfrm>
            <a:off x="11334768" y="1627603"/>
            <a:ext cx="1826" cy="2464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/>
          <p:cNvCxnSpPr/>
          <p:nvPr/>
        </p:nvCxnSpPr>
        <p:spPr>
          <a:xfrm flipH="1">
            <a:off x="10955932" y="1619941"/>
            <a:ext cx="893" cy="2837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/>
          <p:cNvCxnSpPr/>
          <p:nvPr/>
        </p:nvCxnSpPr>
        <p:spPr>
          <a:xfrm flipH="1">
            <a:off x="10586177" y="1629138"/>
            <a:ext cx="2034" cy="244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/>
          <p:nvPr/>
        </p:nvCxnSpPr>
        <p:spPr>
          <a:xfrm flipH="1">
            <a:off x="10215716" y="1619941"/>
            <a:ext cx="3881" cy="2540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/>
          <p:cNvCxnSpPr/>
          <p:nvPr/>
        </p:nvCxnSpPr>
        <p:spPr>
          <a:xfrm flipH="1">
            <a:off x="9881086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9502182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70" name="Заголовок 1"/>
          <p:cNvSpPr txBox="1">
            <a:spLocks/>
          </p:cNvSpPr>
          <p:nvPr/>
        </p:nvSpPr>
        <p:spPr>
          <a:xfrm>
            <a:off x="9875403" y="1560277"/>
            <a:ext cx="372772" cy="248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10221301" y="156282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10603793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10949217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74" name="Заголовок 1"/>
          <p:cNvSpPr txBox="1">
            <a:spLocks/>
          </p:cNvSpPr>
          <p:nvPr/>
        </p:nvSpPr>
        <p:spPr>
          <a:xfrm>
            <a:off x="11303131" y="1560277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cxnSp>
        <p:nvCxnSpPr>
          <p:cNvPr id="78" name="Пряма сполучна лінія 77"/>
          <p:cNvCxnSpPr/>
          <p:nvPr/>
        </p:nvCxnSpPr>
        <p:spPr>
          <a:xfrm flipH="1">
            <a:off x="5875019" y="162760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/>
          <p:cNvCxnSpPr/>
          <p:nvPr/>
        </p:nvCxnSpPr>
        <p:spPr>
          <a:xfrm flipH="1">
            <a:off x="6223426" y="1619941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/>
          <p:nvPr/>
        </p:nvCxnSpPr>
        <p:spPr>
          <a:xfrm>
            <a:off x="6587906" y="1488115"/>
            <a:ext cx="6441" cy="236613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/>
          <p:cNvCxnSpPr/>
          <p:nvPr/>
        </p:nvCxnSpPr>
        <p:spPr>
          <a:xfrm flipH="1">
            <a:off x="6921764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сполучна лінія 81"/>
          <p:cNvCxnSpPr/>
          <p:nvPr/>
        </p:nvCxnSpPr>
        <p:spPr>
          <a:xfrm flipH="1">
            <a:off x="7290671" y="1654268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flipH="1">
            <a:off x="7634411" y="164896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/>
          <p:cNvCxnSpPr/>
          <p:nvPr/>
        </p:nvCxnSpPr>
        <p:spPr>
          <a:xfrm flipH="1">
            <a:off x="8006430" y="1649422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/>
          <p:nvPr/>
        </p:nvCxnSpPr>
        <p:spPr>
          <a:xfrm flipH="1">
            <a:off x="8365121" y="163309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/>
          <p:cNvCxnSpPr/>
          <p:nvPr/>
        </p:nvCxnSpPr>
        <p:spPr>
          <a:xfrm flipH="1">
            <a:off x="8754446" y="1625920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/>
          <p:nvPr/>
        </p:nvCxnSpPr>
        <p:spPr>
          <a:xfrm flipH="1">
            <a:off x="9129635" y="163309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Заголовок 1"/>
          <p:cNvSpPr txBox="1">
            <a:spLocks/>
          </p:cNvSpPr>
          <p:nvPr/>
        </p:nvSpPr>
        <p:spPr>
          <a:xfrm>
            <a:off x="5084569" y="1605287"/>
            <a:ext cx="419268" cy="181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5490127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92" name="Заголовок 1"/>
          <p:cNvSpPr txBox="1">
            <a:spLocks/>
          </p:cNvSpPr>
          <p:nvPr/>
        </p:nvSpPr>
        <p:spPr>
          <a:xfrm>
            <a:off x="5838111" y="1556521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93" name="Заголовок 1"/>
          <p:cNvSpPr txBox="1">
            <a:spLocks/>
          </p:cNvSpPr>
          <p:nvPr/>
        </p:nvSpPr>
        <p:spPr>
          <a:xfrm>
            <a:off x="6206748" y="155361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94" name="Заголовок 1"/>
          <p:cNvSpPr txBox="1">
            <a:spLocks/>
          </p:cNvSpPr>
          <p:nvPr/>
        </p:nvSpPr>
        <p:spPr>
          <a:xfrm>
            <a:off x="6546190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95" name="Заголовок 1"/>
          <p:cNvSpPr txBox="1">
            <a:spLocks/>
          </p:cNvSpPr>
          <p:nvPr/>
        </p:nvSpPr>
        <p:spPr>
          <a:xfrm>
            <a:off x="6885055" y="156332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96" name="Заголовок 1"/>
          <p:cNvSpPr txBox="1">
            <a:spLocks/>
          </p:cNvSpPr>
          <p:nvPr/>
        </p:nvSpPr>
        <p:spPr>
          <a:xfrm>
            <a:off x="7274372" y="1560277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7633243" y="1553613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98" name="Заголовок 1"/>
          <p:cNvSpPr txBox="1">
            <a:spLocks/>
          </p:cNvSpPr>
          <p:nvPr/>
        </p:nvSpPr>
        <p:spPr>
          <a:xfrm>
            <a:off x="7961906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99" name="Заголовок 1"/>
          <p:cNvSpPr txBox="1">
            <a:spLocks/>
          </p:cNvSpPr>
          <p:nvPr/>
        </p:nvSpPr>
        <p:spPr>
          <a:xfrm>
            <a:off x="8350170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100" name="Заголовок 1"/>
          <p:cNvSpPr txBox="1">
            <a:spLocks/>
          </p:cNvSpPr>
          <p:nvPr/>
        </p:nvSpPr>
        <p:spPr>
          <a:xfrm>
            <a:off x="9094366" y="1560276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cxnSp>
        <p:nvCxnSpPr>
          <p:cNvPr id="101" name="Пряма сполучна лінія 100"/>
          <p:cNvCxnSpPr/>
          <p:nvPr/>
        </p:nvCxnSpPr>
        <p:spPr>
          <a:xfrm flipH="1">
            <a:off x="5491000" y="1646787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Заголовок 1"/>
          <p:cNvSpPr txBox="1">
            <a:spLocks/>
          </p:cNvSpPr>
          <p:nvPr/>
        </p:nvSpPr>
        <p:spPr>
          <a:xfrm>
            <a:off x="8744431" y="154202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sp>
        <p:nvSpPr>
          <p:cNvPr id="118" name="Заголовок 1"/>
          <p:cNvSpPr txBox="1">
            <a:spLocks/>
          </p:cNvSpPr>
          <p:nvPr/>
        </p:nvSpPr>
        <p:spPr>
          <a:xfrm>
            <a:off x="3173981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124" name="Заголовок 1"/>
          <p:cNvSpPr txBox="1">
            <a:spLocks/>
          </p:cNvSpPr>
          <p:nvPr/>
        </p:nvSpPr>
        <p:spPr>
          <a:xfrm>
            <a:off x="93225" y="1133485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01.01.2018</a:t>
            </a:r>
            <a:endParaRPr lang="uk-UA" sz="1200" b="1" i="1" dirty="0"/>
          </a:p>
        </p:txBody>
      </p:sp>
      <p:sp>
        <p:nvSpPr>
          <p:cNvPr id="126" name="Заголовок 1"/>
          <p:cNvSpPr txBox="1">
            <a:spLocks/>
          </p:cNvSpPr>
          <p:nvPr/>
        </p:nvSpPr>
        <p:spPr>
          <a:xfrm>
            <a:off x="4706517" y="1267142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01.01.2019</a:t>
            </a:r>
            <a:endParaRPr lang="uk-UA" sz="1200" b="1" i="1" dirty="0"/>
          </a:p>
        </p:txBody>
      </p:sp>
      <p:sp>
        <p:nvSpPr>
          <p:cNvPr id="127" name="Заголовок 1"/>
          <p:cNvSpPr txBox="1">
            <a:spLocks/>
          </p:cNvSpPr>
          <p:nvPr/>
        </p:nvSpPr>
        <p:spPr>
          <a:xfrm>
            <a:off x="9065120" y="1270748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01.01.2020</a:t>
            </a:r>
            <a:endParaRPr lang="uk-UA" sz="1200" b="1" i="1" dirty="0"/>
          </a:p>
        </p:txBody>
      </p:sp>
      <p:sp>
        <p:nvSpPr>
          <p:cNvPr id="133" name="Заголовок 1"/>
          <p:cNvSpPr txBox="1">
            <a:spLocks/>
          </p:cNvSpPr>
          <p:nvPr/>
        </p:nvSpPr>
        <p:spPr>
          <a:xfrm>
            <a:off x="4739152" y="206465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135" name="Пряма сполучна лінія 134"/>
          <p:cNvCxnSpPr/>
          <p:nvPr/>
        </p:nvCxnSpPr>
        <p:spPr>
          <a:xfrm flipV="1">
            <a:off x="4818640" y="2290743"/>
            <a:ext cx="1540282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 сполучна лінія 136"/>
          <p:cNvCxnSpPr/>
          <p:nvPr/>
        </p:nvCxnSpPr>
        <p:spPr>
          <a:xfrm>
            <a:off x="4668504" y="2156461"/>
            <a:ext cx="140984" cy="134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/>
          <p:cNvCxnSpPr/>
          <p:nvPr/>
        </p:nvCxnSpPr>
        <p:spPr>
          <a:xfrm flipV="1">
            <a:off x="4670773" y="2288131"/>
            <a:ext cx="138715" cy="129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 сполучна лінія 144"/>
          <p:cNvCxnSpPr/>
          <p:nvPr/>
        </p:nvCxnSpPr>
        <p:spPr>
          <a:xfrm flipH="1">
            <a:off x="6358922" y="2188673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 сполучна лінія 145"/>
          <p:cNvCxnSpPr/>
          <p:nvPr/>
        </p:nvCxnSpPr>
        <p:spPr>
          <a:xfrm flipH="1" flipV="1">
            <a:off x="6358922" y="2288131"/>
            <a:ext cx="143462" cy="7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Заголовок 1"/>
          <p:cNvSpPr txBox="1">
            <a:spLocks/>
          </p:cNvSpPr>
          <p:nvPr/>
        </p:nvSpPr>
        <p:spPr>
          <a:xfrm>
            <a:off x="3451082" y="2158756"/>
            <a:ext cx="1324618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02.12.2018</a:t>
            </a:r>
            <a:endParaRPr lang="uk-UA" sz="1100" dirty="0"/>
          </a:p>
        </p:txBody>
      </p:sp>
      <p:sp>
        <p:nvSpPr>
          <p:cNvPr id="163" name="Заголовок 1"/>
          <p:cNvSpPr txBox="1">
            <a:spLocks/>
          </p:cNvSpPr>
          <p:nvPr/>
        </p:nvSpPr>
        <p:spPr>
          <a:xfrm>
            <a:off x="6042499" y="866978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подання документів до 01.05.2019</a:t>
            </a:r>
            <a:endParaRPr lang="uk-UA" sz="1200" i="1" dirty="0"/>
          </a:p>
        </p:txBody>
      </p:sp>
      <p:sp>
        <p:nvSpPr>
          <p:cNvPr id="167" name="Заголовок 1"/>
          <p:cNvSpPr txBox="1">
            <a:spLocks/>
          </p:cNvSpPr>
          <p:nvPr/>
        </p:nvSpPr>
        <p:spPr>
          <a:xfrm>
            <a:off x="6546189" y="2135737"/>
            <a:ext cx="74448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300 грн</a:t>
            </a:r>
            <a:endParaRPr lang="uk-UA" sz="1200" u="sng" dirty="0"/>
          </a:p>
        </p:txBody>
      </p:sp>
      <p:cxnSp>
        <p:nvCxnSpPr>
          <p:cNvPr id="168" name="Пряма сполучна лінія 167"/>
          <p:cNvCxnSpPr/>
          <p:nvPr/>
        </p:nvCxnSpPr>
        <p:spPr>
          <a:xfrm flipV="1">
            <a:off x="1945160" y="3497813"/>
            <a:ext cx="4383843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 сполучна лінія 168"/>
          <p:cNvCxnSpPr/>
          <p:nvPr/>
        </p:nvCxnSpPr>
        <p:spPr>
          <a:xfrm flipH="1">
            <a:off x="6341625" y="2809360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 сполучна лінія 170"/>
          <p:cNvCxnSpPr/>
          <p:nvPr/>
        </p:nvCxnSpPr>
        <p:spPr>
          <a:xfrm flipH="1" flipV="1">
            <a:off x="6346502" y="2915656"/>
            <a:ext cx="161872" cy="92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Заголовок 1"/>
          <p:cNvSpPr txBox="1">
            <a:spLocks/>
          </p:cNvSpPr>
          <p:nvPr/>
        </p:nvSpPr>
        <p:spPr>
          <a:xfrm>
            <a:off x="6563816" y="2764023"/>
            <a:ext cx="165595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1 000 грн </a:t>
            </a:r>
            <a:r>
              <a:rPr lang="uk-UA" sz="1200" dirty="0" smtClean="0"/>
              <a:t>(300 + 700)</a:t>
            </a:r>
            <a:endParaRPr lang="uk-UA" sz="1200" dirty="0"/>
          </a:p>
        </p:txBody>
      </p:sp>
      <p:cxnSp>
        <p:nvCxnSpPr>
          <p:cNvPr id="180" name="Пряма сполучна лінія 179"/>
          <p:cNvCxnSpPr/>
          <p:nvPr/>
        </p:nvCxnSpPr>
        <p:spPr>
          <a:xfrm>
            <a:off x="3145664" y="2785658"/>
            <a:ext cx="157946" cy="137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 сполучна лінія 180"/>
          <p:cNvCxnSpPr/>
          <p:nvPr/>
        </p:nvCxnSpPr>
        <p:spPr>
          <a:xfrm flipV="1">
            <a:off x="3167781" y="2925764"/>
            <a:ext cx="151545" cy="123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Заголовок 1"/>
          <p:cNvSpPr txBox="1">
            <a:spLocks/>
          </p:cNvSpPr>
          <p:nvPr/>
        </p:nvSpPr>
        <p:spPr>
          <a:xfrm>
            <a:off x="591110" y="3348483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02.04.2018</a:t>
            </a:r>
            <a:endParaRPr lang="uk-UA" sz="1100" dirty="0"/>
          </a:p>
        </p:txBody>
      </p:sp>
      <p:sp>
        <p:nvSpPr>
          <p:cNvPr id="189" name="Заголовок 1"/>
          <p:cNvSpPr txBox="1">
            <a:spLocks/>
          </p:cNvSpPr>
          <p:nvPr/>
        </p:nvSpPr>
        <p:spPr>
          <a:xfrm>
            <a:off x="6231817" y="3890138"/>
            <a:ext cx="212574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2 500 грн </a:t>
            </a:r>
            <a:r>
              <a:rPr lang="uk-UA" sz="1200" dirty="0" smtClean="0"/>
              <a:t>(300 + 700 + 1 500)</a:t>
            </a:r>
            <a:endParaRPr lang="uk-UA" sz="1200" dirty="0"/>
          </a:p>
        </p:txBody>
      </p:sp>
      <p:cxnSp>
        <p:nvCxnSpPr>
          <p:cNvPr id="191" name="Пряма сполучна лінія 190"/>
          <p:cNvCxnSpPr/>
          <p:nvPr/>
        </p:nvCxnSpPr>
        <p:spPr>
          <a:xfrm flipH="1">
            <a:off x="3319326" y="2908817"/>
            <a:ext cx="3022299" cy="26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 сполучна лінія 194"/>
          <p:cNvCxnSpPr/>
          <p:nvPr/>
        </p:nvCxnSpPr>
        <p:spPr>
          <a:xfrm flipH="1">
            <a:off x="4845075" y="2802194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Заголовок 1"/>
          <p:cNvSpPr txBox="1">
            <a:spLocks/>
          </p:cNvSpPr>
          <p:nvPr/>
        </p:nvSpPr>
        <p:spPr>
          <a:xfrm>
            <a:off x="3267425" y="3242922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99" name="Заголовок 1"/>
          <p:cNvSpPr txBox="1">
            <a:spLocks/>
          </p:cNvSpPr>
          <p:nvPr/>
        </p:nvSpPr>
        <p:spPr>
          <a:xfrm>
            <a:off x="4745433" y="268974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01" name="Пряма сполучна лінія 200"/>
          <p:cNvCxnSpPr/>
          <p:nvPr/>
        </p:nvCxnSpPr>
        <p:spPr>
          <a:xfrm>
            <a:off x="1781962" y="3365077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 сполучна лінія 201"/>
          <p:cNvCxnSpPr/>
          <p:nvPr/>
        </p:nvCxnSpPr>
        <p:spPr>
          <a:xfrm flipH="1">
            <a:off x="1794688" y="3505035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 flipV="1">
            <a:off x="6311069" y="3365077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 сполучна лінія 210"/>
          <p:cNvCxnSpPr/>
          <p:nvPr/>
        </p:nvCxnSpPr>
        <p:spPr>
          <a:xfrm flipH="1" flipV="1">
            <a:off x="6322558" y="3504840"/>
            <a:ext cx="171954" cy="95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Заголовок 1"/>
          <p:cNvSpPr txBox="1">
            <a:spLocks/>
          </p:cNvSpPr>
          <p:nvPr/>
        </p:nvSpPr>
        <p:spPr>
          <a:xfrm>
            <a:off x="1945890" y="2767861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02.08.2018</a:t>
            </a:r>
            <a:endParaRPr lang="uk-UA" sz="1100" dirty="0"/>
          </a:p>
        </p:txBody>
      </p:sp>
      <p:cxnSp>
        <p:nvCxnSpPr>
          <p:cNvPr id="217" name="Пряма сполучна лінія 216"/>
          <p:cNvCxnSpPr/>
          <p:nvPr/>
        </p:nvCxnSpPr>
        <p:spPr>
          <a:xfrm flipH="1">
            <a:off x="4830475" y="3406471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/>
          <p:cNvCxnSpPr/>
          <p:nvPr/>
        </p:nvCxnSpPr>
        <p:spPr>
          <a:xfrm flipH="1">
            <a:off x="3319326" y="3388719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Заголовок 1"/>
          <p:cNvSpPr txBox="1">
            <a:spLocks/>
          </p:cNvSpPr>
          <p:nvPr/>
        </p:nvSpPr>
        <p:spPr>
          <a:xfrm>
            <a:off x="1628949" y="402980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12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0" name="Заголовок 1"/>
          <p:cNvSpPr txBox="1">
            <a:spLocks/>
          </p:cNvSpPr>
          <p:nvPr/>
        </p:nvSpPr>
        <p:spPr>
          <a:xfrm>
            <a:off x="3245671" y="2693619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1" name="Заголовок 1"/>
          <p:cNvSpPr txBox="1">
            <a:spLocks/>
          </p:cNvSpPr>
          <p:nvPr/>
        </p:nvSpPr>
        <p:spPr>
          <a:xfrm>
            <a:off x="4743886" y="3249958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27" name="Пряма сполучна лінія 226"/>
          <p:cNvCxnSpPr/>
          <p:nvPr/>
        </p:nvCxnSpPr>
        <p:spPr>
          <a:xfrm>
            <a:off x="124938" y="1626390"/>
            <a:ext cx="4896" cy="24394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Заголовок 1"/>
          <p:cNvSpPr txBox="1">
            <a:spLocks/>
          </p:cNvSpPr>
          <p:nvPr/>
        </p:nvSpPr>
        <p:spPr>
          <a:xfrm>
            <a:off x="134802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102" name="Заголовок 1"/>
          <p:cNvSpPr txBox="1">
            <a:spLocks/>
          </p:cNvSpPr>
          <p:nvPr/>
        </p:nvSpPr>
        <p:spPr>
          <a:xfrm>
            <a:off x="255385" y="5194957"/>
            <a:ext cx="8547354" cy="22124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4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200" b="1" dirty="0">
              <a:solidFill>
                <a:srgbClr val="FF0000"/>
              </a:solidFill>
            </a:endParaRPr>
          </a:p>
          <a:p>
            <a:pPr algn="l"/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Під час приймання документів звертати увагу на вік тварини!!!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Дотація надається за молодняк до </a:t>
            </a:r>
            <a:r>
              <a:rPr lang="uk-UA" sz="1200" b="1" dirty="0" err="1" smtClean="0">
                <a:solidFill>
                  <a:srgbClr val="FF0000"/>
                </a:solidFill>
              </a:rPr>
              <a:t>тринадцятимісячного</a:t>
            </a:r>
            <a:r>
              <a:rPr lang="uk-UA" sz="1200" b="1" dirty="0" smtClean="0">
                <a:solidFill>
                  <a:srgbClr val="FF0000"/>
                </a:solidFill>
              </a:rPr>
              <a:t> віку.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Дотація за тварин, яким у грудні попереднього року виповнилось 12 місяців, приймаються до 1 квітня поточного року.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marL="342900" indent="-342900" algn="l">
              <a:buFont typeface="Wingdings" panose="05000000000000000000" pitchFamily="2" charset="2"/>
              <a:buChar char="ü"/>
            </a:pPr>
            <a:r>
              <a:rPr lang="uk-UA" sz="1200" b="1" dirty="0" smtClean="0">
                <a:solidFill>
                  <a:srgbClr val="FF0000"/>
                </a:solidFill>
              </a:rPr>
              <a:t> Ідентифікація і реєстрація тварин має  бути здійснена відповідно до Порядку ідентифікації та реєстрації великої рогатої худоби та Порядку оформлення і видачі паспорта великої рогатої худоби, затвердженими наказом Мінагрополітики від 4 грудня 2017 № 642 (зазначено матір (кличка)).</a:t>
            </a:r>
          </a:p>
          <a:p>
            <a:pPr marL="342900" indent="-342900" algn="l">
              <a:buFont typeface="Wingdings" panose="05000000000000000000" pitchFamily="2" charset="2"/>
              <a:buChar char="ü"/>
            </a:pPr>
            <a:endParaRPr lang="uk-UA" sz="1200" b="1" dirty="0" smtClean="0">
              <a:solidFill>
                <a:srgbClr val="FF0000"/>
              </a:solidFill>
            </a:endParaRPr>
          </a:p>
          <a:p>
            <a:pPr algn="l"/>
            <a:endParaRPr lang="uk-UA" sz="1400" b="1" dirty="0" smtClean="0">
              <a:solidFill>
                <a:srgbClr val="FF0000"/>
              </a:solidFill>
            </a:endParaRPr>
          </a:p>
          <a:p>
            <a:pPr algn="l"/>
            <a:endParaRPr lang="uk-UA" sz="2000" b="1" dirty="0" smtClean="0">
              <a:solidFill>
                <a:srgbClr val="FF0000"/>
              </a:solidFill>
            </a:endParaRPr>
          </a:p>
        </p:txBody>
      </p:sp>
      <p:cxnSp>
        <p:nvCxnSpPr>
          <p:cNvPr id="3" name="Пряма сполучна лінія 2"/>
          <p:cNvCxnSpPr/>
          <p:nvPr/>
        </p:nvCxnSpPr>
        <p:spPr>
          <a:xfrm>
            <a:off x="215960" y="3991862"/>
            <a:ext cx="4629115" cy="10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 сполучна лінія 103"/>
          <p:cNvCxnSpPr/>
          <p:nvPr/>
        </p:nvCxnSpPr>
        <p:spPr>
          <a:xfrm flipV="1">
            <a:off x="4845075" y="3847731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 сполучна лінія 104"/>
          <p:cNvCxnSpPr/>
          <p:nvPr/>
        </p:nvCxnSpPr>
        <p:spPr>
          <a:xfrm flipH="1" flipV="1">
            <a:off x="4845075" y="4006039"/>
            <a:ext cx="171954" cy="95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Пряма сполучна лінія 105"/>
          <p:cNvCxnSpPr/>
          <p:nvPr/>
        </p:nvCxnSpPr>
        <p:spPr>
          <a:xfrm>
            <a:off x="32696" y="3854245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Пряма сполучна лінія 106"/>
          <p:cNvCxnSpPr/>
          <p:nvPr/>
        </p:nvCxnSpPr>
        <p:spPr>
          <a:xfrm flipH="1">
            <a:off x="63560" y="4001368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сполучна лінія 7"/>
          <p:cNvCxnSpPr/>
          <p:nvPr/>
        </p:nvCxnSpPr>
        <p:spPr>
          <a:xfrm>
            <a:off x="4942402" y="3984971"/>
            <a:ext cx="201176" cy="6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Пряма сполучна лінія 115"/>
          <p:cNvCxnSpPr/>
          <p:nvPr/>
        </p:nvCxnSpPr>
        <p:spPr>
          <a:xfrm>
            <a:off x="5225666" y="3991862"/>
            <a:ext cx="229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 сполучна лінія 119"/>
          <p:cNvCxnSpPr/>
          <p:nvPr/>
        </p:nvCxnSpPr>
        <p:spPr>
          <a:xfrm flipH="1">
            <a:off x="6209341" y="1957998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 сполучна лінія 120"/>
          <p:cNvCxnSpPr/>
          <p:nvPr/>
        </p:nvCxnSpPr>
        <p:spPr>
          <a:xfrm flipH="1">
            <a:off x="6214802" y="2267241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 сполучна лінія 121"/>
          <p:cNvCxnSpPr/>
          <p:nvPr/>
        </p:nvCxnSpPr>
        <p:spPr>
          <a:xfrm flipH="1">
            <a:off x="6220769" y="2558964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 сполучна лінія 122"/>
          <p:cNvCxnSpPr/>
          <p:nvPr/>
        </p:nvCxnSpPr>
        <p:spPr>
          <a:xfrm flipH="1">
            <a:off x="6245802" y="2883076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 сполучна лінія 124"/>
          <p:cNvCxnSpPr/>
          <p:nvPr/>
        </p:nvCxnSpPr>
        <p:spPr>
          <a:xfrm flipH="1">
            <a:off x="6250666" y="3235594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Пряма сполучна лінія 127"/>
          <p:cNvCxnSpPr/>
          <p:nvPr/>
        </p:nvCxnSpPr>
        <p:spPr>
          <a:xfrm flipH="1">
            <a:off x="6251702" y="360940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 сполучна лінія 128"/>
          <p:cNvCxnSpPr/>
          <p:nvPr/>
        </p:nvCxnSpPr>
        <p:spPr>
          <a:xfrm flipH="1">
            <a:off x="6251703" y="3942538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 сполучна лінія 129"/>
          <p:cNvCxnSpPr/>
          <p:nvPr/>
        </p:nvCxnSpPr>
        <p:spPr>
          <a:xfrm>
            <a:off x="5530466" y="4012257"/>
            <a:ext cx="229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Пряма сполучна лінія 130"/>
          <p:cNvCxnSpPr/>
          <p:nvPr/>
        </p:nvCxnSpPr>
        <p:spPr>
          <a:xfrm>
            <a:off x="5909963" y="4001368"/>
            <a:ext cx="2298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Заголовок 1"/>
          <p:cNvSpPr txBox="1">
            <a:spLocks/>
          </p:cNvSpPr>
          <p:nvPr/>
        </p:nvSpPr>
        <p:spPr>
          <a:xfrm>
            <a:off x="6560593" y="3323943"/>
            <a:ext cx="212574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2 500 грн </a:t>
            </a:r>
            <a:r>
              <a:rPr lang="uk-UA" sz="1200" dirty="0" smtClean="0"/>
              <a:t>(300 + 700 + 1 500)</a:t>
            </a:r>
            <a:endParaRPr lang="uk-UA" sz="1200" dirty="0"/>
          </a:p>
        </p:txBody>
      </p:sp>
      <p:sp>
        <p:nvSpPr>
          <p:cNvPr id="13" name="Права фігурна дужка 12"/>
          <p:cNvSpPr/>
          <p:nvPr/>
        </p:nvSpPr>
        <p:spPr>
          <a:xfrm rot="5400000">
            <a:off x="2294053" y="1969355"/>
            <a:ext cx="393214" cy="4711716"/>
          </a:xfrm>
          <a:prstGeom prst="rightBrace">
            <a:avLst/>
          </a:prstGeom>
          <a:ln w="158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34" name="Заголовок 1"/>
          <p:cNvSpPr txBox="1">
            <a:spLocks/>
          </p:cNvSpPr>
          <p:nvPr/>
        </p:nvSpPr>
        <p:spPr>
          <a:xfrm>
            <a:off x="1831340" y="3249957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36" name="Заголовок 1"/>
          <p:cNvSpPr txBox="1">
            <a:spLocks/>
          </p:cNvSpPr>
          <p:nvPr/>
        </p:nvSpPr>
        <p:spPr>
          <a:xfrm>
            <a:off x="-352820" y="3765008"/>
            <a:ext cx="3114922" cy="2592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02.12.2017</a:t>
            </a:r>
            <a:endParaRPr lang="uk-UA" sz="1100" dirty="0"/>
          </a:p>
        </p:txBody>
      </p:sp>
      <p:sp>
        <p:nvSpPr>
          <p:cNvPr id="139" name="Заголовок 1"/>
          <p:cNvSpPr txBox="1">
            <a:spLocks/>
          </p:cNvSpPr>
          <p:nvPr/>
        </p:nvSpPr>
        <p:spPr>
          <a:xfrm>
            <a:off x="5064293" y="3476919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i="1" dirty="0" smtClean="0"/>
              <a:t>подання документів до 01.04.2019</a:t>
            </a:r>
            <a:endParaRPr lang="uk-UA" sz="1000" i="1" dirty="0"/>
          </a:p>
        </p:txBody>
      </p:sp>
      <p:pic>
        <p:nvPicPr>
          <p:cNvPr id="140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4446" y="4115767"/>
            <a:ext cx="3122922" cy="254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1139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3"/>
          <p:cNvCxnSpPr/>
          <p:nvPr/>
        </p:nvCxnSpPr>
        <p:spPr>
          <a:xfrm flipV="1">
            <a:off x="117431" y="1769053"/>
            <a:ext cx="11557357" cy="1683"/>
          </a:xfrm>
          <a:prstGeom prst="line">
            <a:avLst/>
          </a:prstGeom>
          <a:ln w="34925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6"/>
          <p:cNvCxnSpPr/>
          <p:nvPr/>
        </p:nvCxnSpPr>
        <p:spPr>
          <a:xfrm>
            <a:off x="529602" y="1421962"/>
            <a:ext cx="829" cy="522043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/>
        </p:nvCxnSpPr>
        <p:spPr>
          <a:xfrm flipH="1">
            <a:off x="959593" y="1629883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/>
          <p:cNvCxnSpPr/>
          <p:nvPr/>
        </p:nvCxnSpPr>
        <p:spPr>
          <a:xfrm flipH="1">
            <a:off x="1325005" y="162477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/>
          <p:cNvCxnSpPr/>
          <p:nvPr/>
        </p:nvCxnSpPr>
        <p:spPr>
          <a:xfrm flipH="1">
            <a:off x="1715291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сполучна лінія 16"/>
          <p:cNvCxnSpPr/>
          <p:nvPr/>
        </p:nvCxnSpPr>
        <p:spPr>
          <a:xfrm flipH="1">
            <a:off x="2043764" y="1599580"/>
            <a:ext cx="4547" cy="2543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 сполучна лінія 17"/>
          <p:cNvCxnSpPr/>
          <p:nvPr/>
        </p:nvCxnSpPr>
        <p:spPr>
          <a:xfrm flipH="1">
            <a:off x="2389247" y="159703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сполучна лінія 18"/>
          <p:cNvCxnSpPr/>
          <p:nvPr/>
        </p:nvCxnSpPr>
        <p:spPr>
          <a:xfrm flipH="1">
            <a:off x="2775786" y="157957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 сполучна лінія 19"/>
          <p:cNvCxnSpPr/>
          <p:nvPr/>
        </p:nvCxnSpPr>
        <p:spPr>
          <a:xfrm flipH="1">
            <a:off x="3188899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20"/>
          <p:cNvCxnSpPr/>
          <p:nvPr/>
        </p:nvCxnSpPr>
        <p:spPr>
          <a:xfrm flipH="1">
            <a:off x="3568781" y="1599832"/>
            <a:ext cx="644" cy="2538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/>
          <p:cNvCxnSpPr/>
          <p:nvPr/>
        </p:nvCxnSpPr>
        <p:spPr>
          <a:xfrm flipH="1">
            <a:off x="3967605" y="1599832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>
            <a:off x="4345181" y="1646491"/>
            <a:ext cx="0" cy="2187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606012" y="151887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2049171" y="1516324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377508" y="153130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3953903" y="153306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2410678" y="1514035"/>
            <a:ext cx="368033" cy="2556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830432" y="1526003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942602" y="151618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3570305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1696812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4345181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cxnSp>
        <p:nvCxnSpPr>
          <p:cNvPr id="37" name="Пряма сполучна лінія 36"/>
          <p:cNvCxnSpPr/>
          <p:nvPr/>
        </p:nvCxnSpPr>
        <p:spPr>
          <a:xfrm flipH="1">
            <a:off x="9509086" y="1458236"/>
            <a:ext cx="8571" cy="4891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Заголовок 1"/>
          <p:cNvSpPr txBox="1">
            <a:spLocks/>
          </p:cNvSpPr>
          <p:nvPr/>
        </p:nvSpPr>
        <p:spPr>
          <a:xfrm>
            <a:off x="4740871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67037" y="6135"/>
            <a:ext cx="10515600" cy="4998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000" b="1" u="sng" dirty="0" smtClean="0"/>
              <a:t>Приклад 2:</a:t>
            </a:r>
            <a:r>
              <a:rPr lang="uk-UA" sz="2000" dirty="0" smtClean="0"/>
              <a:t>  д</a:t>
            </a:r>
            <a:r>
              <a:rPr lang="uk-UA" sz="2000" i="1" dirty="0" smtClean="0"/>
              <a:t>отація за молодняк, набутий шляхом його переміщення від інших власників</a:t>
            </a:r>
            <a:endParaRPr lang="uk-UA" sz="2000" i="1" dirty="0"/>
          </a:p>
        </p:txBody>
      </p:sp>
      <p:cxnSp>
        <p:nvCxnSpPr>
          <p:cNvPr id="42" name="Пряма сполучна лінія 41"/>
          <p:cNvCxnSpPr/>
          <p:nvPr/>
        </p:nvCxnSpPr>
        <p:spPr>
          <a:xfrm>
            <a:off x="5122606" y="1458236"/>
            <a:ext cx="0" cy="5010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/>
          <p:cNvCxnSpPr/>
          <p:nvPr/>
        </p:nvCxnSpPr>
        <p:spPr>
          <a:xfrm flipH="1">
            <a:off x="4739152" y="1634593"/>
            <a:ext cx="2943" cy="2146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/>
          <p:nvPr/>
        </p:nvCxnSpPr>
        <p:spPr>
          <a:xfrm>
            <a:off x="11334768" y="1627603"/>
            <a:ext cx="1826" cy="2464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/>
          <p:cNvCxnSpPr/>
          <p:nvPr/>
        </p:nvCxnSpPr>
        <p:spPr>
          <a:xfrm flipH="1">
            <a:off x="10955932" y="1619941"/>
            <a:ext cx="893" cy="2837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/>
          <p:cNvCxnSpPr/>
          <p:nvPr/>
        </p:nvCxnSpPr>
        <p:spPr>
          <a:xfrm flipH="1">
            <a:off x="10586177" y="1629138"/>
            <a:ext cx="2034" cy="244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/>
          <p:nvPr/>
        </p:nvCxnSpPr>
        <p:spPr>
          <a:xfrm flipH="1">
            <a:off x="10215716" y="1619941"/>
            <a:ext cx="3881" cy="2540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/>
          <p:cNvCxnSpPr/>
          <p:nvPr/>
        </p:nvCxnSpPr>
        <p:spPr>
          <a:xfrm flipH="1">
            <a:off x="9881086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9502182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70" name="Заголовок 1"/>
          <p:cNvSpPr txBox="1">
            <a:spLocks/>
          </p:cNvSpPr>
          <p:nvPr/>
        </p:nvSpPr>
        <p:spPr>
          <a:xfrm>
            <a:off x="9875403" y="1560277"/>
            <a:ext cx="372772" cy="248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10221301" y="156282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10603793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10949217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74" name="Заголовок 1"/>
          <p:cNvSpPr txBox="1">
            <a:spLocks/>
          </p:cNvSpPr>
          <p:nvPr/>
        </p:nvSpPr>
        <p:spPr>
          <a:xfrm>
            <a:off x="11303131" y="1560277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cxnSp>
        <p:nvCxnSpPr>
          <p:cNvPr id="78" name="Пряма сполучна лінія 77"/>
          <p:cNvCxnSpPr/>
          <p:nvPr/>
        </p:nvCxnSpPr>
        <p:spPr>
          <a:xfrm flipH="1">
            <a:off x="5875019" y="162760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/>
          <p:cNvCxnSpPr/>
          <p:nvPr/>
        </p:nvCxnSpPr>
        <p:spPr>
          <a:xfrm flipH="1">
            <a:off x="6223426" y="1619941"/>
            <a:ext cx="5967" cy="250396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/>
          <p:nvPr/>
        </p:nvCxnSpPr>
        <p:spPr>
          <a:xfrm>
            <a:off x="6587906" y="1488115"/>
            <a:ext cx="6441" cy="2366130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/>
          <p:cNvCxnSpPr/>
          <p:nvPr/>
        </p:nvCxnSpPr>
        <p:spPr>
          <a:xfrm flipH="1">
            <a:off x="6921764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сполучна лінія 81"/>
          <p:cNvCxnSpPr/>
          <p:nvPr/>
        </p:nvCxnSpPr>
        <p:spPr>
          <a:xfrm flipH="1">
            <a:off x="7290671" y="1654268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flipH="1">
            <a:off x="7634411" y="164896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/>
          <p:cNvCxnSpPr/>
          <p:nvPr/>
        </p:nvCxnSpPr>
        <p:spPr>
          <a:xfrm flipH="1">
            <a:off x="8006430" y="1649422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/>
          <p:nvPr/>
        </p:nvCxnSpPr>
        <p:spPr>
          <a:xfrm flipH="1">
            <a:off x="8365121" y="163309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/>
          <p:cNvCxnSpPr/>
          <p:nvPr/>
        </p:nvCxnSpPr>
        <p:spPr>
          <a:xfrm flipH="1">
            <a:off x="8754446" y="1625920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/>
          <p:nvPr/>
        </p:nvCxnSpPr>
        <p:spPr>
          <a:xfrm flipH="1">
            <a:off x="9129635" y="163309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Заголовок 1"/>
          <p:cNvSpPr txBox="1">
            <a:spLocks/>
          </p:cNvSpPr>
          <p:nvPr/>
        </p:nvSpPr>
        <p:spPr>
          <a:xfrm>
            <a:off x="5084569" y="1605287"/>
            <a:ext cx="419268" cy="181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5490127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92" name="Заголовок 1"/>
          <p:cNvSpPr txBox="1">
            <a:spLocks/>
          </p:cNvSpPr>
          <p:nvPr/>
        </p:nvSpPr>
        <p:spPr>
          <a:xfrm>
            <a:off x="5838111" y="1556521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93" name="Заголовок 1"/>
          <p:cNvSpPr txBox="1">
            <a:spLocks/>
          </p:cNvSpPr>
          <p:nvPr/>
        </p:nvSpPr>
        <p:spPr>
          <a:xfrm>
            <a:off x="6206748" y="155361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94" name="Заголовок 1"/>
          <p:cNvSpPr txBox="1">
            <a:spLocks/>
          </p:cNvSpPr>
          <p:nvPr/>
        </p:nvSpPr>
        <p:spPr>
          <a:xfrm>
            <a:off x="6546190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95" name="Заголовок 1"/>
          <p:cNvSpPr txBox="1">
            <a:spLocks/>
          </p:cNvSpPr>
          <p:nvPr/>
        </p:nvSpPr>
        <p:spPr>
          <a:xfrm>
            <a:off x="6885055" y="156332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96" name="Заголовок 1"/>
          <p:cNvSpPr txBox="1">
            <a:spLocks/>
          </p:cNvSpPr>
          <p:nvPr/>
        </p:nvSpPr>
        <p:spPr>
          <a:xfrm>
            <a:off x="7274372" y="1560277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7633243" y="1553613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98" name="Заголовок 1"/>
          <p:cNvSpPr txBox="1">
            <a:spLocks/>
          </p:cNvSpPr>
          <p:nvPr/>
        </p:nvSpPr>
        <p:spPr>
          <a:xfrm>
            <a:off x="7961906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99" name="Заголовок 1"/>
          <p:cNvSpPr txBox="1">
            <a:spLocks/>
          </p:cNvSpPr>
          <p:nvPr/>
        </p:nvSpPr>
        <p:spPr>
          <a:xfrm>
            <a:off x="8350170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100" name="Заголовок 1"/>
          <p:cNvSpPr txBox="1">
            <a:spLocks/>
          </p:cNvSpPr>
          <p:nvPr/>
        </p:nvSpPr>
        <p:spPr>
          <a:xfrm>
            <a:off x="9094366" y="1560276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cxnSp>
        <p:nvCxnSpPr>
          <p:cNvPr id="101" name="Пряма сполучна лінія 100"/>
          <p:cNvCxnSpPr/>
          <p:nvPr/>
        </p:nvCxnSpPr>
        <p:spPr>
          <a:xfrm flipH="1">
            <a:off x="5491000" y="1646787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Заголовок 1"/>
          <p:cNvSpPr txBox="1">
            <a:spLocks/>
          </p:cNvSpPr>
          <p:nvPr/>
        </p:nvSpPr>
        <p:spPr>
          <a:xfrm>
            <a:off x="8744431" y="154202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sp>
        <p:nvSpPr>
          <p:cNvPr id="118" name="Заголовок 1"/>
          <p:cNvSpPr txBox="1">
            <a:spLocks/>
          </p:cNvSpPr>
          <p:nvPr/>
        </p:nvSpPr>
        <p:spPr>
          <a:xfrm>
            <a:off x="3173981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124" name="Заголовок 1"/>
          <p:cNvSpPr txBox="1">
            <a:spLocks/>
          </p:cNvSpPr>
          <p:nvPr/>
        </p:nvSpPr>
        <p:spPr>
          <a:xfrm>
            <a:off x="93225" y="1133485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01.01.2018</a:t>
            </a:r>
            <a:endParaRPr lang="uk-UA" sz="1200" b="1" i="1" dirty="0"/>
          </a:p>
        </p:txBody>
      </p:sp>
      <p:sp>
        <p:nvSpPr>
          <p:cNvPr id="126" name="Заголовок 1"/>
          <p:cNvSpPr txBox="1">
            <a:spLocks/>
          </p:cNvSpPr>
          <p:nvPr/>
        </p:nvSpPr>
        <p:spPr>
          <a:xfrm>
            <a:off x="4706517" y="1267142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01.01.2019</a:t>
            </a:r>
            <a:endParaRPr lang="uk-UA" sz="1200" b="1" i="1" dirty="0"/>
          </a:p>
        </p:txBody>
      </p:sp>
      <p:sp>
        <p:nvSpPr>
          <p:cNvPr id="127" name="Заголовок 1"/>
          <p:cNvSpPr txBox="1">
            <a:spLocks/>
          </p:cNvSpPr>
          <p:nvPr/>
        </p:nvSpPr>
        <p:spPr>
          <a:xfrm>
            <a:off x="9065120" y="1270748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01.01.2020</a:t>
            </a:r>
            <a:endParaRPr lang="uk-UA" sz="1200" b="1" i="1" dirty="0"/>
          </a:p>
        </p:txBody>
      </p:sp>
      <p:sp>
        <p:nvSpPr>
          <p:cNvPr id="133" name="Заголовок 1"/>
          <p:cNvSpPr txBox="1">
            <a:spLocks/>
          </p:cNvSpPr>
          <p:nvPr/>
        </p:nvSpPr>
        <p:spPr>
          <a:xfrm>
            <a:off x="4739152" y="206465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перші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135" name="Пряма сполучна лінія 134"/>
          <p:cNvCxnSpPr/>
          <p:nvPr/>
        </p:nvCxnSpPr>
        <p:spPr>
          <a:xfrm flipV="1">
            <a:off x="4818640" y="2290743"/>
            <a:ext cx="1540282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 сполучна лінія 136"/>
          <p:cNvCxnSpPr/>
          <p:nvPr/>
        </p:nvCxnSpPr>
        <p:spPr>
          <a:xfrm>
            <a:off x="4668504" y="2156461"/>
            <a:ext cx="140984" cy="134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/>
          <p:cNvCxnSpPr/>
          <p:nvPr/>
        </p:nvCxnSpPr>
        <p:spPr>
          <a:xfrm flipV="1">
            <a:off x="4670773" y="2288131"/>
            <a:ext cx="138715" cy="129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 сполучна лінія 144"/>
          <p:cNvCxnSpPr/>
          <p:nvPr/>
        </p:nvCxnSpPr>
        <p:spPr>
          <a:xfrm flipH="1">
            <a:off x="6358922" y="2188673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 сполучна лінія 145"/>
          <p:cNvCxnSpPr/>
          <p:nvPr/>
        </p:nvCxnSpPr>
        <p:spPr>
          <a:xfrm flipH="1" flipV="1">
            <a:off x="6358922" y="2288131"/>
            <a:ext cx="143462" cy="7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Заголовок 1"/>
          <p:cNvSpPr txBox="1">
            <a:spLocks/>
          </p:cNvSpPr>
          <p:nvPr/>
        </p:nvSpPr>
        <p:spPr>
          <a:xfrm>
            <a:off x="3451081" y="2120803"/>
            <a:ext cx="1324618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переміщення </a:t>
            </a:r>
          </a:p>
          <a:p>
            <a:r>
              <a:rPr lang="uk-UA" sz="1100" dirty="0" smtClean="0"/>
              <a:t>02.12.2018</a:t>
            </a:r>
            <a:endParaRPr lang="uk-UA" sz="1100" dirty="0"/>
          </a:p>
        </p:txBody>
      </p:sp>
      <p:sp>
        <p:nvSpPr>
          <p:cNvPr id="163" name="Заголовок 1"/>
          <p:cNvSpPr txBox="1">
            <a:spLocks/>
          </p:cNvSpPr>
          <p:nvPr/>
        </p:nvSpPr>
        <p:spPr>
          <a:xfrm>
            <a:off x="6042499" y="866978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подання документів до 01.05.2019</a:t>
            </a:r>
            <a:endParaRPr lang="uk-UA" sz="1200" i="1" dirty="0"/>
          </a:p>
        </p:txBody>
      </p:sp>
      <p:sp>
        <p:nvSpPr>
          <p:cNvPr id="167" name="Заголовок 1"/>
          <p:cNvSpPr txBox="1">
            <a:spLocks/>
          </p:cNvSpPr>
          <p:nvPr/>
        </p:nvSpPr>
        <p:spPr>
          <a:xfrm>
            <a:off x="6546189" y="2135737"/>
            <a:ext cx="74448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300 грн</a:t>
            </a:r>
            <a:endParaRPr lang="uk-UA" sz="1200" u="sng" dirty="0"/>
          </a:p>
        </p:txBody>
      </p:sp>
      <p:cxnSp>
        <p:nvCxnSpPr>
          <p:cNvPr id="168" name="Пряма сполучна лінія 167"/>
          <p:cNvCxnSpPr/>
          <p:nvPr/>
        </p:nvCxnSpPr>
        <p:spPr>
          <a:xfrm flipV="1">
            <a:off x="1945160" y="3497813"/>
            <a:ext cx="4383843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 сполучна лінія 168"/>
          <p:cNvCxnSpPr/>
          <p:nvPr/>
        </p:nvCxnSpPr>
        <p:spPr>
          <a:xfrm flipH="1">
            <a:off x="6341625" y="2809360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Пряма сполучна лінія 170"/>
          <p:cNvCxnSpPr/>
          <p:nvPr/>
        </p:nvCxnSpPr>
        <p:spPr>
          <a:xfrm flipH="1" flipV="1">
            <a:off x="6346502" y="2915656"/>
            <a:ext cx="161872" cy="92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Заголовок 1"/>
          <p:cNvSpPr txBox="1">
            <a:spLocks/>
          </p:cNvSpPr>
          <p:nvPr/>
        </p:nvSpPr>
        <p:spPr>
          <a:xfrm>
            <a:off x="6563816" y="2764023"/>
            <a:ext cx="165595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1 000 грн </a:t>
            </a:r>
            <a:r>
              <a:rPr lang="uk-UA" sz="1200" dirty="0" smtClean="0"/>
              <a:t>(300 + 700)</a:t>
            </a:r>
            <a:endParaRPr lang="uk-UA" sz="1200" dirty="0"/>
          </a:p>
        </p:txBody>
      </p:sp>
      <p:cxnSp>
        <p:nvCxnSpPr>
          <p:cNvPr id="180" name="Пряма сполучна лінія 179"/>
          <p:cNvCxnSpPr/>
          <p:nvPr/>
        </p:nvCxnSpPr>
        <p:spPr>
          <a:xfrm>
            <a:off x="3145664" y="2785658"/>
            <a:ext cx="157946" cy="1376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Пряма сполучна лінія 180"/>
          <p:cNvCxnSpPr/>
          <p:nvPr/>
        </p:nvCxnSpPr>
        <p:spPr>
          <a:xfrm flipV="1">
            <a:off x="3167781" y="2925764"/>
            <a:ext cx="151545" cy="123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Заголовок 1"/>
          <p:cNvSpPr txBox="1">
            <a:spLocks/>
          </p:cNvSpPr>
          <p:nvPr/>
        </p:nvSpPr>
        <p:spPr>
          <a:xfrm>
            <a:off x="591110" y="3348483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переміщення </a:t>
            </a:r>
          </a:p>
          <a:p>
            <a:r>
              <a:rPr lang="uk-UA" sz="1100" dirty="0" smtClean="0"/>
              <a:t>02.04.2018</a:t>
            </a:r>
            <a:endParaRPr lang="uk-UA" sz="1100" dirty="0"/>
          </a:p>
        </p:txBody>
      </p:sp>
      <p:cxnSp>
        <p:nvCxnSpPr>
          <p:cNvPr id="191" name="Пряма сполучна лінія 190"/>
          <p:cNvCxnSpPr/>
          <p:nvPr/>
        </p:nvCxnSpPr>
        <p:spPr>
          <a:xfrm flipH="1">
            <a:off x="3319326" y="2908817"/>
            <a:ext cx="3022299" cy="263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Пряма сполучна лінія 194"/>
          <p:cNvCxnSpPr/>
          <p:nvPr/>
        </p:nvCxnSpPr>
        <p:spPr>
          <a:xfrm flipH="1">
            <a:off x="4845075" y="2802194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Заголовок 1"/>
          <p:cNvSpPr txBox="1">
            <a:spLocks/>
          </p:cNvSpPr>
          <p:nvPr/>
        </p:nvSpPr>
        <p:spPr>
          <a:xfrm>
            <a:off x="3221307" y="3242102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99" name="Заголовок 1"/>
          <p:cNvSpPr txBox="1">
            <a:spLocks/>
          </p:cNvSpPr>
          <p:nvPr/>
        </p:nvSpPr>
        <p:spPr>
          <a:xfrm>
            <a:off x="4745433" y="268974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01" name="Пряма сполучна лінія 200"/>
          <p:cNvCxnSpPr/>
          <p:nvPr/>
        </p:nvCxnSpPr>
        <p:spPr>
          <a:xfrm>
            <a:off x="1781962" y="3365077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 сполучна лінія 201"/>
          <p:cNvCxnSpPr/>
          <p:nvPr/>
        </p:nvCxnSpPr>
        <p:spPr>
          <a:xfrm flipH="1">
            <a:off x="1794688" y="3505035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 flipV="1">
            <a:off x="6311069" y="3365077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 сполучна лінія 210"/>
          <p:cNvCxnSpPr/>
          <p:nvPr/>
        </p:nvCxnSpPr>
        <p:spPr>
          <a:xfrm flipH="1" flipV="1">
            <a:off x="6322558" y="3504840"/>
            <a:ext cx="171954" cy="956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Заголовок 1"/>
          <p:cNvSpPr txBox="1">
            <a:spLocks/>
          </p:cNvSpPr>
          <p:nvPr/>
        </p:nvSpPr>
        <p:spPr>
          <a:xfrm>
            <a:off x="1945890" y="2767861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переміщення </a:t>
            </a:r>
          </a:p>
          <a:p>
            <a:r>
              <a:rPr lang="uk-UA" sz="1100" dirty="0" smtClean="0"/>
              <a:t>02.08.2018</a:t>
            </a:r>
            <a:endParaRPr lang="uk-UA" sz="1100" dirty="0"/>
          </a:p>
        </p:txBody>
      </p:sp>
      <p:cxnSp>
        <p:nvCxnSpPr>
          <p:cNvPr id="217" name="Пряма сполучна лінія 216"/>
          <p:cNvCxnSpPr/>
          <p:nvPr/>
        </p:nvCxnSpPr>
        <p:spPr>
          <a:xfrm flipH="1">
            <a:off x="4830475" y="3406471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/>
          <p:cNvCxnSpPr/>
          <p:nvPr/>
        </p:nvCxnSpPr>
        <p:spPr>
          <a:xfrm flipH="1">
            <a:off x="3319326" y="3388719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Заголовок 1"/>
          <p:cNvSpPr txBox="1">
            <a:spLocks/>
          </p:cNvSpPr>
          <p:nvPr/>
        </p:nvSpPr>
        <p:spPr>
          <a:xfrm>
            <a:off x="1796748" y="325421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перші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0" name="Заголовок 1"/>
          <p:cNvSpPr txBox="1">
            <a:spLocks/>
          </p:cNvSpPr>
          <p:nvPr/>
        </p:nvSpPr>
        <p:spPr>
          <a:xfrm>
            <a:off x="3245671" y="2693619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перші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221" name="Заголовок 1"/>
          <p:cNvSpPr txBox="1">
            <a:spLocks/>
          </p:cNvSpPr>
          <p:nvPr/>
        </p:nvSpPr>
        <p:spPr>
          <a:xfrm>
            <a:off x="4743886" y="3249958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000" dirty="0">
              <a:solidFill>
                <a:srgbClr val="00B050"/>
              </a:solidFill>
            </a:endParaRPr>
          </a:p>
        </p:txBody>
      </p:sp>
      <p:cxnSp>
        <p:nvCxnSpPr>
          <p:cNvPr id="227" name="Пряма сполучна лінія 226"/>
          <p:cNvCxnSpPr/>
          <p:nvPr/>
        </p:nvCxnSpPr>
        <p:spPr>
          <a:xfrm>
            <a:off x="124938" y="1626390"/>
            <a:ext cx="4896" cy="24394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Заголовок 1"/>
          <p:cNvSpPr txBox="1">
            <a:spLocks/>
          </p:cNvSpPr>
          <p:nvPr/>
        </p:nvSpPr>
        <p:spPr>
          <a:xfrm>
            <a:off x="134802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132" name="Заголовок 1"/>
          <p:cNvSpPr txBox="1">
            <a:spLocks/>
          </p:cNvSpPr>
          <p:nvPr/>
        </p:nvSpPr>
        <p:spPr>
          <a:xfrm>
            <a:off x="6592640" y="3323650"/>
            <a:ext cx="2125741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2 500 грн </a:t>
            </a:r>
            <a:r>
              <a:rPr lang="uk-UA" sz="1200" dirty="0" smtClean="0"/>
              <a:t>(300 + 700 + 1 500)</a:t>
            </a:r>
            <a:endParaRPr lang="uk-UA" sz="1200" dirty="0"/>
          </a:p>
        </p:txBody>
      </p:sp>
      <p:sp>
        <p:nvSpPr>
          <p:cNvPr id="134" name="Заголовок 1"/>
          <p:cNvSpPr txBox="1">
            <a:spLocks/>
          </p:cNvSpPr>
          <p:nvPr/>
        </p:nvSpPr>
        <p:spPr>
          <a:xfrm>
            <a:off x="487523" y="4648923"/>
            <a:ext cx="7974546" cy="266459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У разі якщо молодняк придбаний (переміщений</a:t>
            </a:r>
            <a:r>
              <a:rPr lang="uk-UA" sz="1300" b="1" dirty="0">
                <a:solidFill>
                  <a:srgbClr val="FF0000"/>
                </a:solidFill>
              </a:rPr>
              <a:t>) віком до 1 </a:t>
            </a:r>
            <a:r>
              <a:rPr lang="uk-UA" sz="1300" b="1" dirty="0" smtClean="0">
                <a:solidFill>
                  <a:srgbClr val="FF0000"/>
                </a:solidFill>
              </a:rPr>
              <a:t>місяця з </a:t>
            </a:r>
            <a:r>
              <a:rPr lang="uk-UA" sz="1300" b="1" dirty="0">
                <a:solidFill>
                  <a:srgbClr val="FF0000"/>
                </a:solidFill>
              </a:rPr>
              <a:t>квітня 2018 </a:t>
            </a:r>
            <a:r>
              <a:rPr lang="uk-UA" sz="1300" b="1" dirty="0" smtClean="0">
                <a:solidFill>
                  <a:srgbClr val="FF0000"/>
                </a:solidFill>
              </a:rPr>
              <a:t>року, то дотація нараховується за кожні чотири місяці його утримання на момент подання документів до досягнення твариною 13 місячного віку.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Під </a:t>
            </a:r>
            <a:r>
              <a:rPr lang="uk-UA" sz="1300" b="1" smtClean="0">
                <a:solidFill>
                  <a:srgbClr val="FF0000"/>
                </a:solidFill>
              </a:rPr>
              <a:t>час прийняття </a:t>
            </a:r>
            <a:r>
              <a:rPr lang="uk-UA" sz="1300" b="1" dirty="0" smtClean="0">
                <a:solidFill>
                  <a:srgbClr val="FF0000"/>
                </a:solidFill>
              </a:rPr>
              <a:t>документів звертати увагу на кількість місяців  утримання тварини, після її переміщення (повні 4 місяці)!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Інформація про дату переміщення зазначена у паспорті ВРХ, має бути підтверджена (відповідати) інформації з ЄДРТ, наданій адміністратором  АІРТ.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300" b="1" dirty="0" smtClean="0">
                <a:solidFill>
                  <a:srgbClr val="FF0000"/>
                </a:solidFill>
              </a:rPr>
              <a:t>Відповідно до Порядку ідентифікації власник/утримувач має право на переміщення тварин лише у разі, якщо тварину ідентифіковано та зареєстровано в Реєстрі тварин і на неї видано паспорт тварини.</a:t>
            </a:r>
          </a:p>
          <a:p>
            <a:pPr marL="171450" indent="-17145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uk-UA" sz="1300" b="1" dirty="0" smtClean="0">
              <a:solidFill>
                <a:srgbClr val="FF0000"/>
              </a:solidFill>
            </a:endParaRPr>
          </a:p>
          <a:p>
            <a:pPr marL="171450" indent="-171450" algn="l">
              <a:buFont typeface="Wingdings" panose="05000000000000000000" pitchFamily="2" charset="2"/>
              <a:buChar char="ü"/>
            </a:pPr>
            <a:endParaRPr lang="uk-UA" sz="1400" b="1" i="1" dirty="0">
              <a:solidFill>
                <a:srgbClr val="FF0000"/>
              </a:solidFill>
            </a:endParaRPr>
          </a:p>
        </p:txBody>
      </p:sp>
      <p:pic>
        <p:nvPicPr>
          <p:cNvPr id="10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7106" y="5157787"/>
            <a:ext cx="995363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77795" y="5009996"/>
            <a:ext cx="1009683" cy="99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644" y="3756094"/>
            <a:ext cx="1424254" cy="1424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1156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 сполучна лінія 3"/>
          <p:cNvCxnSpPr/>
          <p:nvPr/>
        </p:nvCxnSpPr>
        <p:spPr>
          <a:xfrm flipV="1">
            <a:off x="117431" y="1769053"/>
            <a:ext cx="11557357" cy="1683"/>
          </a:xfrm>
          <a:prstGeom prst="line">
            <a:avLst/>
          </a:prstGeom>
          <a:ln w="34925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 сполучна лінія 6"/>
          <p:cNvCxnSpPr/>
          <p:nvPr/>
        </p:nvCxnSpPr>
        <p:spPr>
          <a:xfrm>
            <a:off x="529602" y="1421962"/>
            <a:ext cx="829" cy="522043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 сполучна лінія 13"/>
          <p:cNvCxnSpPr/>
          <p:nvPr/>
        </p:nvCxnSpPr>
        <p:spPr>
          <a:xfrm flipH="1">
            <a:off x="959593" y="1629883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 сполучна лінія 14"/>
          <p:cNvCxnSpPr/>
          <p:nvPr/>
        </p:nvCxnSpPr>
        <p:spPr>
          <a:xfrm flipH="1">
            <a:off x="1325005" y="162477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 сполучна лінія 15"/>
          <p:cNvCxnSpPr/>
          <p:nvPr/>
        </p:nvCxnSpPr>
        <p:spPr>
          <a:xfrm flipH="1">
            <a:off x="1715291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 сполучна лінія 16"/>
          <p:cNvCxnSpPr/>
          <p:nvPr/>
        </p:nvCxnSpPr>
        <p:spPr>
          <a:xfrm flipH="1">
            <a:off x="2043764" y="1599580"/>
            <a:ext cx="4547" cy="2543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 сполучна лінія 17"/>
          <p:cNvCxnSpPr/>
          <p:nvPr/>
        </p:nvCxnSpPr>
        <p:spPr>
          <a:xfrm flipH="1">
            <a:off x="2389247" y="1597030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 сполучна лінія 18"/>
          <p:cNvCxnSpPr/>
          <p:nvPr/>
        </p:nvCxnSpPr>
        <p:spPr>
          <a:xfrm flipH="1">
            <a:off x="2775786" y="157957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 сполучна лінія 19"/>
          <p:cNvCxnSpPr/>
          <p:nvPr/>
        </p:nvCxnSpPr>
        <p:spPr>
          <a:xfrm flipH="1">
            <a:off x="3188899" y="1612805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 сполучна лінія 20"/>
          <p:cNvCxnSpPr/>
          <p:nvPr/>
        </p:nvCxnSpPr>
        <p:spPr>
          <a:xfrm flipH="1">
            <a:off x="3568781" y="1599832"/>
            <a:ext cx="644" cy="2538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 сполучна лінія 21"/>
          <p:cNvCxnSpPr/>
          <p:nvPr/>
        </p:nvCxnSpPr>
        <p:spPr>
          <a:xfrm flipH="1">
            <a:off x="3967605" y="1599832"/>
            <a:ext cx="8626" cy="23305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 сполучна лінія 22"/>
          <p:cNvCxnSpPr/>
          <p:nvPr/>
        </p:nvCxnSpPr>
        <p:spPr>
          <a:xfrm>
            <a:off x="4345181" y="1646491"/>
            <a:ext cx="0" cy="21875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Заголовок 1"/>
          <p:cNvSpPr txBox="1">
            <a:spLocks/>
          </p:cNvSpPr>
          <p:nvPr/>
        </p:nvSpPr>
        <p:spPr>
          <a:xfrm>
            <a:off x="606012" y="151887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2049171" y="1516324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377508" y="153130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29" name="Заголовок 1"/>
          <p:cNvSpPr txBox="1">
            <a:spLocks/>
          </p:cNvSpPr>
          <p:nvPr/>
        </p:nvSpPr>
        <p:spPr>
          <a:xfrm>
            <a:off x="3953903" y="1533065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2410678" y="1514035"/>
            <a:ext cx="368033" cy="2556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2830432" y="1526003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942602" y="151618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>
            <a:off x="3570305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>
            <a:off x="1696812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4345181" y="153354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cxnSp>
        <p:nvCxnSpPr>
          <p:cNvPr id="37" name="Пряма сполучна лінія 36"/>
          <p:cNvCxnSpPr/>
          <p:nvPr/>
        </p:nvCxnSpPr>
        <p:spPr>
          <a:xfrm flipH="1">
            <a:off x="9509086" y="1458236"/>
            <a:ext cx="8571" cy="489137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Заголовок 1"/>
          <p:cNvSpPr txBox="1">
            <a:spLocks/>
          </p:cNvSpPr>
          <p:nvPr/>
        </p:nvSpPr>
        <p:spPr>
          <a:xfrm>
            <a:off x="4740871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67036" y="48884"/>
            <a:ext cx="11607751" cy="622681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uk-UA" sz="2000" b="1" u="sng" dirty="0" smtClean="0"/>
              <a:t>Приклад 3:</a:t>
            </a:r>
            <a:r>
              <a:rPr lang="uk-UA" sz="2000" b="1" dirty="0" smtClean="0"/>
              <a:t>  </a:t>
            </a:r>
            <a:r>
              <a:rPr lang="uk-UA" sz="2000" i="1" dirty="0" smtClean="0"/>
              <a:t>комбінована</a:t>
            </a:r>
            <a:r>
              <a:rPr lang="uk-UA" sz="2000" b="1" dirty="0" smtClean="0"/>
              <a:t> </a:t>
            </a:r>
            <a:r>
              <a:rPr lang="uk-UA" sz="2000" i="1" dirty="0" smtClean="0"/>
              <a:t>дотація за молодняк (народився та утримувався в господарствах фізичних осіб, а потім був переміщений до інших власників)</a:t>
            </a:r>
            <a:endParaRPr lang="uk-UA" sz="2000" i="1" dirty="0"/>
          </a:p>
        </p:txBody>
      </p:sp>
      <p:cxnSp>
        <p:nvCxnSpPr>
          <p:cNvPr id="42" name="Пряма сполучна лінія 41"/>
          <p:cNvCxnSpPr/>
          <p:nvPr/>
        </p:nvCxnSpPr>
        <p:spPr>
          <a:xfrm>
            <a:off x="5122606" y="1458236"/>
            <a:ext cx="0" cy="501031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 сполучна лінія 42"/>
          <p:cNvCxnSpPr/>
          <p:nvPr/>
        </p:nvCxnSpPr>
        <p:spPr>
          <a:xfrm flipH="1">
            <a:off x="4739152" y="1634593"/>
            <a:ext cx="2943" cy="21462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 сполучна лінія 43"/>
          <p:cNvCxnSpPr/>
          <p:nvPr/>
        </p:nvCxnSpPr>
        <p:spPr>
          <a:xfrm>
            <a:off x="11334768" y="1627603"/>
            <a:ext cx="1826" cy="24640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 сполучна лінія 44"/>
          <p:cNvCxnSpPr/>
          <p:nvPr/>
        </p:nvCxnSpPr>
        <p:spPr>
          <a:xfrm flipH="1">
            <a:off x="10955932" y="1619941"/>
            <a:ext cx="893" cy="28374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 сполучна лінія 45"/>
          <p:cNvCxnSpPr/>
          <p:nvPr/>
        </p:nvCxnSpPr>
        <p:spPr>
          <a:xfrm flipH="1">
            <a:off x="10586177" y="1629138"/>
            <a:ext cx="2034" cy="2448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 сполучна лінія 46"/>
          <p:cNvCxnSpPr/>
          <p:nvPr/>
        </p:nvCxnSpPr>
        <p:spPr>
          <a:xfrm flipH="1">
            <a:off x="10215716" y="1619941"/>
            <a:ext cx="3881" cy="25406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 сполучна лінія 47"/>
          <p:cNvCxnSpPr/>
          <p:nvPr/>
        </p:nvCxnSpPr>
        <p:spPr>
          <a:xfrm flipH="1">
            <a:off x="9881086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>
          <a:xfrm>
            <a:off x="9502182" y="155601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70" name="Заголовок 1"/>
          <p:cNvSpPr txBox="1">
            <a:spLocks/>
          </p:cNvSpPr>
          <p:nvPr/>
        </p:nvSpPr>
        <p:spPr>
          <a:xfrm>
            <a:off x="9875403" y="1560277"/>
            <a:ext cx="372772" cy="248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10221301" y="1562820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10603793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73" name="Заголовок 1"/>
          <p:cNvSpPr txBox="1">
            <a:spLocks/>
          </p:cNvSpPr>
          <p:nvPr/>
        </p:nvSpPr>
        <p:spPr>
          <a:xfrm>
            <a:off x="10949217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74" name="Заголовок 1"/>
          <p:cNvSpPr txBox="1">
            <a:spLocks/>
          </p:cNvSpPr>
          <p:nvPr/>
        </p:nvSpPr>
        <p:spPr>
          <a:xfrm>
            <a:off x="11303131" y="1560277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cxnSp>
        <p:nvCxnSpPr>
          <p:cNvPr id="78" name="Пряма сполучна лінія 77"/>
          <p:cNvCxnSpPr/>
          <p:nvPr/>
        </p:nvCxnSpPr>
        <p:spPr>
          <a:xfrm flipH="1">
            <a:off x="5875019" y="162760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 сполучна лінія 78"/>
          <p:cNvCxnSpPr/>
          <p:nvPr/>
        </p:nvCxnSpPr>
        <p:spPr>
          <a:xfrm flipH="1">
            <a:off x="6223426" y="1619941"/>
            <a:ext cx="5967" cy="250396"/>
          </a:xfrm>
          <a:prstGeom prst="line">
            <a:avLst/>
          </a:prstGeom>
          <a:ln w="158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 сполучна лінія 79"/>
          <p:cNvCxnSpPr/>
          <p:nvPr/>
        </p:nvCxnSpPr>
        <p:spPr>
          <a:xfrm>
            <a:off x="6587906" y="1488115"/>
            <a:ext cx="1195" cy="3142428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 сполучна лінія 80"/>
          <p:cNvCxnSpPr/>
          <p:nvPr/>
        </p:nvCxnSpPr>
        <p:spPr>
          <a:xfrm flipH="1">
            <a:off x="6921764" y="163960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 сполучна лінія 81"/>
          <p:cNvCxnSpPr/>
          <p:nvPr/>
        </p:nvCxnSpPr>
        <p:spPr>
          <a:xfrm flipH="1">
            <a:off x="7290671" y="1654268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Пряма сполучна лінія 82"/>
          <p:cNvCxnSpPr/>
          <p:nvPr/>
        </p:nvCxnSpPr>
        <p:spPr>
          <a:xfrm flipH="1">
            <a:off x="7634411" y="1648966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 сполучна лінія 83"/>
          <p:cNvCxnSpPr/>
          <p:nvPr/>
        </p:nvCxnSpPr>
        <p:spPr>
          <a:xfrm flipH="1">
            <a:off x="8006430" y="1649422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Пряма сполучна лінія 84"/>
          <p:cNvCxnSpPr/>
          <p:nvPr/>
        </p:nvCxnSpPr>
        <p:spPr>
          <a:xfrm flipH="1">
            <a:off x="8365121" y="1633093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 сполучна лінія 85"/>
          <p:cNvCxnSpPr/>
          <p:nvPr/>
        </p:nvCxnSpPr>
        <p:spPr>
          <a:xfrm flipH="1">
            <a:off x="8754446" y="1625920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Пряма сполучна лінія 86"/>
          <p:cNvCxnSpPr/>
          <p:nvPr/>
        </p:nvCxnSpPr>
        <p:spPr>
          <a:xfrm flipH="1">
            <a:off x="9129635" y="1633093"/>
            <a:ext cx="5967" cy="250396"/>
          </a:xfrm>
          <a:prstGeom prst="line">
            <a:avLst/>
          </a:prstGeom>
          <a:ln w="158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Заголовок 1"/>
          <p:cNvSpPr txBox="1">
            <a:spLocks/>
          </p:cNvSpPr>
          <p:nvPr/>
        </p:nvSpPr>
        <p:spPr>
          <a:xfrm>
            <a:off x="5084569" y="1605287"/>
            <a:ext cx="419268" cy="181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01</a:t>
            </a:r>
            <a:endParaRPr lang="uk-UA" sz="1200" i="1" dirty="0"/>
          </a:p>
        </p:txBody>
      </p:sp>
      <p:sp>
        <p:nvSpPr>
          <p:cNvPr id="91" name="Заголовок 1"/>
          <p:cNvSpPr txBox="1">
            <a:spLocks/>
          </p:cNvSpPr>
          <p:nvPr/>
        </p:nvSpPr>
        <p:spPr>
          <a:xfrm>
            <a:off x="5490127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02</a:t>
            </a:r>
            <a:endParaRPr lang="uk-UA" sz="1200" i="1" dirty="0"/>
          </a:p>
        </p:txBody>
      </p:sp>
      <p:sp>
        <p:nvSpPr>
          <p:cNvPr id="92" name="Заголовок 1"/>
          <p:cNvSpPr txBox="1">
            <a:spLocks/>
          </p:cNvSpPr>
          <p:nvPr/>
        </p:nvSpPr>
        <p:spPr>
          <a:xfrm>
            <a:off x="5838111" y="1556521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03</a:t>
            </a:r>
            <a:endParaRPr lang="uk-UA" sz="1200" i="1" dirty="0"/>
          </a:p>
        </p:txBody>
      </p:sp>
      <p:sp>
        <p:nvSpPr>
          <p:cNvPr id="93" name="Заголовок 1"/>
          <p:cNvSpPr txBox="1">
            <a:spLocks/>
          </p:cNvSpPr>
          <p:nvPr/>
        </p:nvSpPr>
        <p:spPr>
          <a:xfrm>
            <a:off x="6206748" y="155361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04</a:t>
            </a:r>
            <a:endParaRPr lang="uk-UA" sz="1200" i="1" dirty="0"/>
          </a:p>
        </p:txBody>
      </p:sp>
      <p:sp>
        <p:nvSpPr>
          <p:cNvPr id="94" name="Заголовок 1"/>
          <p:cNvSpPr txBox="1">
            <a:spLocks/>
          </p:cNvSpPr>
          <p:nvPr/>
        </p:nvSpPr>
        <p:spPr>
          <a:xfrm>
            <a:off x="6546190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05</a:t>
            </a:r>
            <a:endParaRPr lang="uk-UA" sz="1200" i="1" dirty="0"/>
          </a:p>
        </p:txBody>
      </p:sp>
      <p:sp>
        <p:nvSpPr>
          <p:cNvPr id="95" name="Заголовок 1"/>
          <p:cNvSpPr txBox="1">
            <a:spLocks/>
          </p:cNvSpPr>
          <p:nvPr/>
        </p:nvSpPr>
        <p:spPr>
          <a:xfrm>
            <a:off x="6885055" y="156332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06</a:t>
            </a:r>
            <a:endParaRPr lang="uk-UA" sz="1200" i="1" dirty="0"/>
          </a:p>
        </p:txBody>
      </p:sp>
      <p:sp>
        <p:nvSpPr>
          <p:cNvPr id="96" name="Заголовок 1"/>
          <p:cNvSpPr txBox="1">
            <a:spLocks/>
          </p:cNvSpPr>
          <p:nvPr/>
        </p:nvSpPr>
        <p:spPr>
          <a:xfrm>
            <a:off x="7274372" y="1560277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07</a:t>
            </a:r>
            <a:endParaRPr lang="uk-UA" sz="1200" i="1" dirty="0"/>
          </a:p>
        </p:txBody>
      </p:sp>
      <p:sp>
        <p:nvSpPr>
          <p:cNvPr id="97" name="Заголовок 1"/>
          <p:cNvSpPr txBox="1">
            <a:spLocks/>
          </p:cNvSpPr>
          <p:nvPr/>
        </p:nvSpPr>
        <p:spPr>
          <a:xfrm>
            <a:off x="7633243" y="1553613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98" name="Заголовок 1"/>
          <p:cNvSpPr txBox="1">
            <a:spLocks/>
          </p:cNvSpPr>
          <p:nvPr/>
        </p:nvSpPr>
        <p:spPr>
          <a:xfrm>
            <a:off x="7961906" y="1548182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09</a:t>
            </a:r>
            <a:endParaRPr lang="uk-UA" sz="1200" i="1" dirty="0"/>
          </a:p>
        </p:txBody>
      </p:sp>
      <p:sp>
        <p:nvSpPr>
          <p:cNvPr id="99" name="Заголовок 1"/>
          <p:cNvSpPr txBox="1">
            <a:spLocks/>
          </p:cNvSpPr>
          <p:nvPr/>
        </p:nvSpPr>
        <p:spPr>
          <a:xfrm>
            <a:off x="8350170" y="1534049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10</a:t>
            </a:r>
            <a:endParaRPr lang="uk-UA" sz="1200" i="1" dirty="0"/>
          </a:p>
        </p:txBody>
      </p:sp>
      <p:sp>
        <p:nvSpPr>
          <p:cNvPr id="100" name="Заголовок 1"/>
          <p:cNvSpPr txBox="1">
            <a:spLocks/>
          </p:cNvSpPr>
          <p:nvPr/>
        </p:nvSpPr>
        <p:spPr>
          <a:xfrm>
            <a:off x="9094366" y="1560276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cxnSp>
        <p:nvCxnSpPr>
          <p:cNvPr id="101" name="Пряма сполучна лінія 100"/>
          <p:cNvCxnSpPr/>
          <p:nvPr/>
        </p:nvCxnSpPr>
        <p:spPr>
          <a:xfrm flipH="1">
            <a:off x="5491000" y="1646787"/>
            <a:ext cx="5967" cy="25039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Заголовок 1"/>
          <p:cNvSpPr txBox="1">
            <a:spLocks/>
          </p:cNvSpPr>
          <p:nvPr/>
        </p:nvSpPr>
        <p:spPr>
          <a:xfrm>
            <a:off x="8744431" y="1542024"/>
            <a:ext cx="389868" cy="2454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11</a:t>
            </a:r>
            <a:endParaRPr lang="uk-UA" sz="1200" i="1" dirty="0"/>
          </a:p>
        </p:txBody>
      </p:sp>
      <p:sp>
        <p:nvSpPr>
          <p:cNvPr id="118" name="Заголовок 1"/>
          <p:cNvSpPr txBox="1">
            <a:spLocks/>
          </p:cNvSpPr>
          <p:nvPr/>
        </p:nvSpPr>
        <p:spPr>
          <a:xfrm>
            <a:off x="3173981" y="1523188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08</a:t>
            </a:r>
            <a:endParaRPr lang="uk-UA" sz="1200" i="1" dirty="0"/>
          </a:p>
        </p:txBody>
      </p:sp>
      <p:sp>
        <p:nvSpPr>
          <p:cNvPr id="124" name="Заголовок 1"/>
          <p:cNvSpPr txBox="1">
            <a:spLocks/>
          </p:cNvSpPr>
          <p:nvPr/>
        </p:nvSpPr>
        <p:spPr>
          <a:xfrm>
            <a:off x="93225" y="1133485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01.01.2018</a:t>
            </a:r>
            <a:endParaRPr lang="uk-UA" sz="1200" b="1" i="1" dirty="0"/>
          </a:p>
        </p:txBody>
      </p:sp>
      <p:sp>
        <p:nvSpPr>
          <p:cNvPr id="126" name="Заголовок 1"/>
          <p:cNvSpPr txBox="1">
            <a:spLocks/>
          </p:cNvSpPr>
          <p:nvPr/>
        </p:nvSpPr>
        <p:spPr>
          <a:xfrm>
            <a:off x="4706517" y="1267142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01.01.2019</a:t>
            </a:r>
            <a:endParaRPr lang="uk-UA" sz="1200" b="1" i="1" dirty="0"/>
          </a:p>
        </p:txBody>
      </p:sp>
      <p:sp>
        <p:nvSpPr>
          <p:cNvPr id="127" name="Заголовок 1"/>
          <p:cNvSpPr txBox="1">
            <a:spLocks/>
          </p:cNvSpPr>
          <p:nvPr/>
        </p:nvSpPr>
        <p:spPr>
          <a:xfrm>
            <a:off x="9065120" y="1270748"/>
            <a:ext cx="874123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b="1" i="1" dirty="0" smtClean="0"/>
              <a:t>01.01.2020</a:t>
            </a:r>
            <a:endParaRPr lang="uk-UA" sz="1200" b="1" i="1" dirty="0"/>
          </a:p>
        </p:txBody>
      </p:sp>
      <p:sp>
        <p:nvSpPr>
          <p:cNvPr id="133" name="Заголовок 1"/>
          <p:cNvSpPr txBox="1">
            <a:spLocks/>
          </p:cNvSpPr>
          <p:nvPr/>
        </p:nvSpPr>
        <p:spPr>
          <a:xfrm>
            <a:off x="4768738" y="2063925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b="1" dirty="0" smtClean="0">
                <a:solidFill>
                  <a:srgbClr val="00B050"/>
                </a:solidFill>
              </a:rPr>
              <a:t>перші 4 міс. </a:t>
            </a:r>
            <a:r>
              <a:rPr lang="uk-UA" sz="1100" b="1" dirty="0">
                <a:solidFill>
                  <a:srgbClr val="00B050"/>
                </a:solidFill>
              </a:rPr>
              <a:t>у</a:t>
            </a:r>
            <a:r>
              <a:rPr lang="uk-UA" sz="1100" b="1" dirty="0" smtClean="0">
                <a:solidFill>
                  <a:srgbClr val="00B050"/>
                </a:solidFill>
              </a:rPr>
              <a:t>тримання після переміщення</a:t>
            </a:r>
            <a:endParaRPr lang="uk-UA" sz="1100" b="1" dirty="0">
              <a:solidFill>
                <a:srgbClr val="00B050"/>
              </a:solidFill>
            </a:endParaRPr>
          </a:p>
        </p:txBody>
      </p:sp>
      <p:cxnSp>
        <p:nvCxnSpPr>
          <p:cNvPr id="135" name="Пряма сполучна лінія 134"/>
          <p:cNvCxnSpPr/>
          <p:nvPr/>
        </p:nvCxnSpPr>
        <p:spPr>
          <a:xfrm flipV="1">
            <a:off x="1945160" y="2290743"/>
            <a:ext cx="4413762" cy="39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Пряма сполучна лінія 136"/>
          <p:cNvCxnSpPr/>
          <p:nvPr/>
        </p:nvCxnSpPr>
        <p:spPr>
          <a:xfrm>
            <a:off x="1793445" y="2199378"/>
            <a:ext cx="140984" cy="1342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Пряма сполучна лінія 137"/>
          <p:cNvCxnSpPr/>
          <p:nvPr/>
        </p:nvCxnSpPr>
        <p:spPr>
          <a:xfrm flipV="1">
            <a:off x="1806445" y="2338925"/>
            <a:ext cx="138715" cy="1296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 сполучна лінія 144"/>
          <p:cNvCxnSpPr/>
          <p:nvPr/>
        </p:nvCxnSpPr>
        <p:spPr>
          <a:xfrm flipH="1">
            <a:off x="6358922" y="2188673"/>
            <a:ext cx="120113" cy="99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 сполучна лінія 145"/>
          <p:cNvCxnSpPr/>
          <p:nvPr/>
        </p:nvCxnSpPr>
        <p:spPr>
          <a:xfrm flipH="1" flipV="1">
            <a:off x="6358922" y="2288131"/>
            <a:ext cx="143462" cy="725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Заголовок 1"/>
          <p:cNvSpPr txBox="1">
            <a:spLocks/>
          </p:cNvSpPr>
          <p:nvPr/>
        </p:nvSpPr>
        <p:spPr>
          <a:xfrm>
            <a:off x="6042499" y="866978"/>
            <a:ext cx="1108233" cy="5282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подання документів до 01.05.2019</a:t>
            </a:r>
            <a:endParaRPr lang="uk-UA" sz="1200" i="1" dirty="0"/>
          </a:p>
        </p:txBody>
      </p:sp>
      <p:sp>
        <p:nvSpPr>
          <p:cNvPr id="167" name="Заголовок 1"/>
          <p:cNvSpPr txBox="1">
            <a:spLocks/>
          </p:cNvSpPr>
          <p:nvPr/>
        </p:nvSpPr>
        <p:spPr>
          <a:xfrm>
            <a:off x="6546189" y="2135737"/>
            <a:ext cx="1087054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1 300 грн</a:t>
            </a:r>
            <a:endParaRPr lang="uk-UA" sz="1200" u="sng" dirty="0"/>
          </a:p>
        </p:txBody>
      </p:sp>
      <p:cxnSp>
        <p:nvCxnSpPr>
          <p:cNvPr id="168" name="Пряма сполучна лінія 167"/>
          <p:cNvCxnSpPr/>
          <p:nvPr/>
        </p:nvCxnSpPr>
        <p:spPr>
          <a:xfrm flipV="1">
            <a:off x="1864718" y="3929592"/>
            <a:ext cx="4383843" cy="72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Заголовок 1"/>
          <p:cNvSpPr txBox="1">
            <a:spLocks/>
          </p:cNvSpPr>
          <p:nvPr/>
        </p:nvSpPr>
        <p:spPr>
          <a:xfrm>
            <a:off x="435238" y="3776912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02.04.2018</a:t>
            </a:r>
            <a:endParaRPr lang="uk-UA" sz="1100" dirty="0"/>
          </a:p>
        </p:txBody>
      </p:sp>
      <p:sp>
        <p:nvSpPr>
          <p:cNvPr id="198" name="Заголовок 1"/>
          <p:cNvSpPr txBox="1">
            <a:spLocks/>
          </p:cNvSpPr>
          <p:nvPr/>
        </p:nvSpPr>
        <p:spPr>
          <a:xfrm>
            <a:off x="3254328" y="3733840"/>
            <a:ext cx="1557668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b="1" dirty="0">
                <a:solidFill>
                  <a:srgbClr val="00B050"/>
                </a:solidFill>
              </a:rPr>
              <a:t>перші 4 міс. у</a:t>
            </a:r>
            <a:r>
              <a:rPr lang="uk-UA" sz="1000" b="1" dirty="0" smtClean="0">
                <a:solidFill>
                  <a:srgbClr val="00B050"/>
                </a:solidFill>
              </a:rPr>
              <a:t>тримання після переміщення</a:t>
            </a:r>
            <a:endParaRPr lang="uk-UA" sz="1000" b="1" dirty="0">
              <a:solidFill>
                <a:srgbClr val="00B050"/>
              </a:solidFill>
            </a:endParaRPr>
          </a:p>
        </p:txBody>
      </p:sp>
      <p:cxnSp>
        <p:nvCxnSpPr>
          <p:cNvPr id="201" name="Пряма сполучна лінія 200"/>
          <p:cNvCxnSpPr/>
          <p:nvPr/>
        </p:nvCxnSpPr>
        <p:spPr>
          <a:xfrm>
            <a:off x="1686057" y="3804420"/>
            <a:ext cx="184483" cy="139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Пряма сполучна лінія 201"/>
          <p:cNvCxnSpPr/>
          <p:nvPr/>
        </p:nvCxnSpPr>
        <p:spPr>
          <a:xfrm flipH="1">
            <a:off x="1703131" y="3946285"/>
            <a:ext cx="152400" cy="1327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Пряма сполучна лінія 205"/>
          <p:cNvCxnSpPr/>
          <p:nvPr/>
        </p:nvCxnSpPr>
        <p:spPr>
          <a:xfrm flipV="1">
            <a:off x="6262460" y="3778254"/>
            <a:ext cx="167966" cy="1441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Пряма сполучна лінія 210"/>
          <p:cNvCxnSpPr/>
          <p:nvPr/>
        </p:nvCxnSpPr>
        <p:spPr>
          <a:xfrm flipH="1" flipV="1">
            <a:off x="6264564" y="3944222"/>
            <a:ext cx="152836" cy="85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Заголовок 1"/>
          <p:cNvSpPr txBox="1">
            <a:spLocks/>
          </p:cNvSpPr>
          <p:nvPr/>
        </p:nvSpPr>
        <p:spPr>
          <a:xfrm>
            <a:off x="407523" y="2163986"/>
            <a:ext cx="1365064" cy="3826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dirty="0" smtClean="0"/>
              <a:t>дата народження </a:t>
            </a:r>
          </a:p>
          <a:p>
            <a:r>
              <a:rPr lang="uk-UA" sz="1100" dirty="0" smtClean="0"/>
              <a:t>02.08.2018</a:t>
            </a:r>
            <a:endParaRPr lang="uk-UA" sz="1100" dirty="0"/>
          </a:p>
        </p:txBody>
      </p:sp>
      <p:cxnSp>
        <p:nvCxnSpPr>
          <p:cNvPr id="217" name="Пряма сполучна лінія 216"/>
          <p:cNvCxnSpPr/>
          <p:nvPr/>
        </p:nvCxnSpPr>
        <p:spPr>
          <a:xfrm flipH="1">
            <a:off x="4794933" y="3823495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Пряма сполучна лінія 217"/>
          <p:cNvCxnSpPr/>
          <p:nvPr/>
        </p:nvCxnSpPr>
        <p:spPr>
          <a:xfrm flipH="1">
            <a:off x="3336055" y="3814416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1" name="Заголовок 1"/>
          <p:cNvSpPr txBox="1">
            <a:spLocks/>
          </p:cNvSpPr>
          <p:nvPr/>
        </p:nvSpPr>
        <p:spPr>
          <a:xfrm>
            <a:off x="4793389" y="3732064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b="1" dirty="0" smtClean="0">
                <a:solidFill>
                  <a:srgbClr val="00B050"/>
                </a:solidFill>
              </a:rPr>
              <a:t>наступні 4 міс. утримання</a:t>
            </a:r>
            <a:endParaRPr lang="uk-UA" sz="1100" b="1" dirty="0">
              <a:solidFill>
                <a:srgbClr val="00B050"/>
              </a:solidFill>
            </a:endParaRPr>
          </a:p>
        </p:txBody>
      </p:sp>
      <p:cxnSp>
        <p:nvCxnSpPr>
          <p:cNvPr id="227" name="Пряма сполучна лінія 226"/>
          <p:cNvCxnSpPr/>
          <p:nvPr/>
        </p:nvCxnSpPr>
        <p:spPr>
          <a:xfrm>
            <a:off x="124938" y="1626390"/>
            <a:ext cx="4896" cy="243947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Заголовок 1"/>
          <p:cNvSpPr txBox="1">
            <a:spLocks/>
          </p:cNvSpPr>
          <p:nvPr/>
        </p:nvSpPr>
        <p:spPr>
          <a:xfrm>
            <a:off x="134802" y="1550442"/>
            <a:ext cx="361336" cy="24592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i="1" dirty="0" smtClean="0"/>
              <a:t>12</a:t>
            </a:r>
            <a:endParaRPr lang="uk-UA" sz="1200" i="1" dirty="0"/>
          </a:p>
        </p:txBody>
      </p:sp>
      <p:sp>
        <p:nvSpPr>
          <p:cNvPr id="132" name="Заголовок 1"/>
          <p:cNvSpPr txBox="1">
            <a:spLocks/>
          </p:cNvSpPr>
          <p:nvPr/>
        </p:nvSpPr>
        <p:spPr>
          <a:xfrm>
            <a:off x="6592641" y="3323650"/>
            <a:ext cx="1144120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200" u="sng" dirty="0" smtClean="0"/>
              <a:t>1 300 грн </a:t>
            </a:r>
            <a:endParaRPr lang="uk-UA" sz="1200" dirty="0"/>
          </a:p>
        </p:txBody>
      </p:sp>
      <p:pic>
        <p:nvPicPr>
          <p:cNvPr id="10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60000">
            <a:off x="11166785" y="3750372"/>
            <a:ext cx="995363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361" y="4349855"/>
            <a:ext cx="1009683" cy="99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8383" y="2744707"/>
            <a:ext cx="1424254" cy="1424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7" name="Пряма сполучна лінія 106"/>
          <p:cNvCxnSpPr/>
          <p:nvPr/>
        </p:nvCxnSpPr>
        <p:spPr>
          <a:xfrm flipH="1">
            <a:off x="4845075" y="2221116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 сполучна лінія 107"/>
          <p:cNvCxnSpPr/>
          <p:nvPr/>
        </p:nvCxnSpPr>
        <p:spPr>
          <a:xfrm flipH="1">
            <a:off x="3315150" y="2254141"/>
            <a:ext cx="2228" cy="182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Заголовок 1"/>
          <p:cNvSpPr txBox="1">
            <a:spLocks/>
          </p:cNvSpPr>
          <p:nvPr/>
        </p:nvSpPr>
        <p:spPr>
          <a:xfrm>
            <a:off x="1744015" y="2087632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3" name="Права фігурна дужка 2"/>
          <p:cNvSpPr/>
          <p:nvPr/>
        </p:nvSpPr>
        <p:spPr>
          <a:xfrm rot="16200000" flipH="1">
            <a:off x="3229263" y="1485029"/>
            <a:ext cx="240462" cy="2980540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0" name="Заголовок 1"/>
          <p:cNvSpPr txBox="1">
            <a:spLocks/>
          </p:cNvSpPr>
          <p:nvPr/>
        </p:nvSpPr>
        <p:spPr>
          <a:xfrm>
            <a:off x="1591421" y="4029279"/>
            <a:ext cx="1735122" cy="83174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300 грн  </a:t>
            </a:r>
          </a:p>
          <a:p>
            <a:r>
              <a:rPr lang="uk-UA" sz="1100" dirty="0" smtClean="0"/>
              <a:t>за утримання народженого в господарстві фізичної особи молодняка</a:t>
            </a:r>
            <a:endParaRPr lang="uk-UA" sz="1100" dirty="0"/>
          </a:p>
        </p:txBody>
      </p:sp>
      <p:sp>
        <p:nvSpPr>
          <p:cNvPr id="111" name="Заголовок 1"/>
          <p:cNvSpPr txBox="1">
            <a:spLocks/>
          </p:cNvSpPr>
          <p:nvPr/>
        </p:nvSpPr>
        <p:spPr>
          <a:xfrm>
            <a:off x="3276130" y="2062151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13" name="Права фігурна дужка 112"/>
          <p:cNvSpPr/>
          <p:nvPr/>
        </p:nvSpPr>
        <p:spPr>
          <a:xfrm rot="16200000" flipH="1">
            <a:off x="5489509" y="2194365"/>
            <a:ext cx="240462" cy="1561867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4" name="Заголовок 1"/>
          <p:cNvSpPr txBox="1">
            <a:spLocks/>
          </p:cNvSpPr>
          <p:nvPr/>
        </p:nvSpPr>
        <p:spPr>
          <a:xfrm>
            <a:off x="4825465" y="2306358"/>
            <a:ext cx="1768882" cy="6892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 300 грн</a:t>
            </a:r>
          </a:p>
          <a:p>
            <a:r>
              <a:rPr lang="uk-UA" sz="1100" dirty="0" smtClean="0"/>
              <a:t>за утримання закупленого молодняка</a:t>
            </a:r>
            <a:endParaRPr lang="uk-UA" sz="1100" dirty="0"/>
          </a:p>
        </p:txBody>
      </p:sp>
      <p:sp>
        <p:nvSpPr>
          <p:cNvPr id="115" name="Заголовок 1"/>
          <p:cNvSpPr txBox="1">
            <a:spLocks/>
          </p:cNvSpPr>
          <p:nvPr/>
        </p:nvSpPr>
        <p:spPr>
          <a:xfrm>
            <a:off x="1778539" y="3733841"/>
            <a:ext cx="1682005" cy="2477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000" dirty="0" smtClean="0">
                <a:solidFill>
                  <a:srgbClr val="00B050"/>
                </a:solidFill>
              </a:rPr>
              <a:t>період утримання 4 міс.</a:t>
            </a:r>
            <a:endParaRPr lang="uk-UA" sz="1000" dirty="0">
              <a:solidFill>
                <a:srgbClr val="00B050"/>
              </a:solidFill>
            </a:endParaRPr>
          </a:p>
        </p:txBody>
      </p:sp>
      <p:sp>
        <p:nvSpPr>
          <p:cNvPr id="116" name="Права фігурна дужка 115"/>
          <p:cNvSpPr/>
          <p:nvPr/>
        </p:nvSpPr>
        <p:spPr>
          <a:xfrm rot="16200000" flipH="1">
            <a:off x="4706094" y="3336004"/>
            <a:ext cx="240462" cy="2980540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7" name="Права фігурна дужка 116"/>
          <p:cNvSpPr/>
          <p:nvPr/>
        </p:nvSpPr>
        <p:spPr>
          <a:xfrm rot="16200000" flipH="1">
            <a:off x="2389344" y="4053576"/>
            <a:ext cx="240462" cy="1561867"/>
          </a:xfrm>
          <a:prstGeom prst="rightBrace">
            <a:avLst/>
          </a:prstGeom>
          <a:ln w="254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19" name="Заголовок 1"/>
          <p:cNvSpPr txBox="1">
            <a:spLocks/>
          </p:cNvSpPr>
          <p:nvPr/>
        </p:nvSpPr>
        <p:spPr>
          <a:xfrm>
            <a:off x="2056607" y="2403461"/>
            <a:ext cx="2790924" cy="59797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1 000 грн (300 +700) </a:t>
            </a:r>
          </a:p>
          <a:p>
            <a:r>
              <a:rPr lang="uk-UA" sz="1100" dirty="0" smtClean="0"/>
              <a:t>за утримання народженого в господарстві фізичної особи молодняка</a:t>
            </a:r>
            <a:endParaRPr lang="uk-UA" sz="1100" dirty="0"/>
          </a:p>
        </p:txBody>
      </p:sp>
      <p:sp>
        <p:nvSpPr>
          <p:cNvPr id="120" name="Заголовок 1"/>
          <p:cNvSpPr txBox="1">
            <a:spLocks/>
          </p:cNvSpPr>
          <p:nvPr/>
        </p:nvSpPr>
        <p:spPr>
          <a:xfrm>
            <a:off x="3290508" y="4010451"/>
            <a:ext cx="2870172" cy="68927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uk-UA" sz="1100" u="sng" dirty="0" smtClean="0"/>
              <a:t>1 000 грн (300 + 700)</a:t>
            </a:r>
          </a:p>
          <a:p>
            <a:r>
              <a:rPr lang="uk-UA" sz="1100" dirty="0" smtClean="0"/>
              <a:t>за утримання закупленого молодняка</a:t>
            </a:r>
            <a:endParaRPr lang="uk-UA" sz="1100" dirty="0"/>
          </a:p>
        </p:txBody>
      </p:sp>
      <p:pic>
        <p:nvPicPr>
          <p:cNvPr id="121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5462" y="5459140"/>
            <a:ext cx="1512887" cy="125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8957" y="5459140"/>
            <a:ext cx="1009683" cy="997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Вигнута догори стрілка 4"/>
          <p:cNvSpPr/>
          <p:nvPr/>
        </p:nvSpPr>
        <p:spPr>
          <a:xfrm rot="13377072">
            <a:off x="8458253" y="5680650"/>
            <a:ext cx="1159277" cy="4719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3" name="Вигнута догори стрілка 122"/>
          <p:cNvSpPr/>
          <p:nvPr/>
        </p:nvSpPr>
        <p:spPr>
          <a:xfrm rot="18133488">
            <a:off x="8108180" y="3660407"/>
            <a:ext cx="1159277" cy="4719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5" name="Вигнута догори стрілка 124"/>
          <p:cNvSpPr/>
          <p:nvPr/>
        </p:nvSpPr>
        <p:spPr>
          <a:xfrm rot="1945431">
            <a:off x="10491726" y="3276167"/>
            <a:ext cx="1159277" cy="4719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chemeClr val="tx1"/>
              </a:solidFill>
            </a:endParaRPr>
          </a:p>
        </p:txBody>
      </p:sp>
      <p:sp>
        <p:nvSpPr>
          <p:cNvPr id="128" name="Заголовок 1"/>
          <p:cNvSpPr txBox="1">
            <a:spLocks/>
          </p:cNvSpPr>
          <p:nvPr/>
        </p:nvSpPr>
        <p:spPr>
          <a:xfrm>
            <a:off x="225851" y="5465742"/>
            <a:ext cx="7904616" cy="13655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200" b="1" dirty="0">
                <a:solidFill>
                  <a:srgbClr val="FF0000"/>
                </a:solidFill>
              </a:rPr>
              <a:t>Звертати увагу: на вік тварини (до 13 місяців)</a:t>
            </a:r>
            <a:r>
              <a:rPr lang="en-US" sz="1200" b="1" dirty="0">
                <a:solidFill>
                  <a:srgbClr val="FF0000"/>
                </a:solidFill>
              </a:rPr>
              <a:t>; </a:t>
            </a:r>
            <a:r>
              <a:rPr lang="uk-UA" sz="1200" b="1" dirty="0">
                <a:solidFill>
                  <a:srgbClr val="FF0000"/>
                </a:solidFill>
              </a:rPr>
              <a:t>на кількість повних місяців після переміщення (4 місяці).</a:t>
            </a: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uk-UA" sz="1200" b="1" dirty="0">
                <a:solidFill>
                  <a:srgbClr val="FF0000"/>
                </a:solidFill>
              </a:rPr>
              <a:t>Дані з ЄДРТ ( інформація про кількість ідентифікованого  та зареєстрованого, а також </a:t>
            </a:r>
            <a:r>
              <a:rPr lang="uk-UA" sz="1200" b="1" dirty="0" err="1">
                <a:solidFill>
                  <a:srgbClr val="FF0000"/>
                </a:solidFill>
              </a:rPr>
              <a:t>переміщенного</a:t>
            </a:r>
            <a:r>
              <a:rPr lang="uk-UA" sz="1200" b="1" dirty="0">
                <a:solidFill>
                  <a:srgbClr val="FF0000"/>
                </a:solidFill>
              </a:rPr>
              <a:t> в установленому порядку </a:t>
            </a:r>
            <a:r>
              <a:rPr lang="uk-UA" sz="1200" b="1" dirty="0" err="1">
                <a:solidFill>
                  <a:srgbClr val="FF0000"/>
                </a:solidFill>
              </a:rPr>
              <a:t>поголів</a:t>
            </a:r>
            <a:r>
              <a:rPr lang="en-US" sz="1200" b="1" dirty="0">
                <a:solidFill>
                  <a:srgbClr val="FF0000"/>
                </a:solidFill>
              </a:rPr>
              <a:t>’</a:t>
            </a:r>
            <a:r>
              <a:rPr lang="ru-RU" sz="1200" b="1" dirty="0">
                <a:solidFill>
                  <a:srgbClr val="FF0000"/>
                </a:solidFill>
              </a:rPr>
              <a:t>я молодняка).</a:t>
            </a:r>
            <a:endParaRPr lang="uk-UA" sz="1200" b="1" dirty="0">
              <a:solidFill>
                <a:srgbClr val="FF0000"/>
              </a:solidFill>
            </a:endParaRPr>
          </a:p>
          <a:p>
            <a:pPr marL="342900" indent="-342900" algn="l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rgbClr val="FF0000"/>
                </a:solidFill>
              </a:rPr>
              <a:t>Дотримуватись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ru-RU" sz="1200" b="1" dirty="0" err="1">
                <a:solidFill>
                  <a:srgbClr val="FF0000"/>
                </a:solidFill>
              </a:rPr>
              <a:t>вимог</a:t>
            </a:r>
            <a:r>
              <a:rPr lang="ru-RU" sz="1200" b="1" dirty="0">
                <a:solidFill>
                  <a:srgbClr val="FF0000"/>
                </a:solidFill>
              </a:rPr>
              <a:t> </a:t>
            </a:r>
            <a:r>
              <a:rPr lang="uk-UA" sz="1200" b="1" dirty="0">
                <a:solidFill>
                  <a:srgbClr val="FF0000"/>
                </a:solidFill>
              </a:rPr>
              <a:t>Порядку ідентифікації та реєстрації великої рогатої худоби та Порядку оформлення і видачі паспорта великої рогатої худоби, затвердженими наказом Мінагрополітики від 4 грудня 2017 № 642,  при народженні та переміщенні тварин.</a:t>
            </a:r>
          </a:p>
        </p:txBody>
      </p:sp>
      <p:sp>
        <p:nvSpPr>
          <p:cNvPr id="51" name="Прямокутник 50"/>
          <p:cNvSpPr/>
          <p:nvPr/>
        </p:nvSpPr>
        <p:spPr>
          <a:xfrm>
            <a:off x="407523" y="2744707"/>
            <a:ext cx="1183898" cy="257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Випадок 1</a:t>
            </a:r>
            <a:endParaRPr lang="uk-UA" dirty="0"/>
          </a:p>
        </p:txBody>
      </p:sp>
      <p:sp>
        <p:nvSpPr>
          <p:cNvPr id="152" name="Прямокутник 151"/>
          <p:cNvSpPr/>
          <p:nvPr/>
        </p:nvSpPr>
        <p:spPr>
          <a:xfrm>
            <a:off x="416461" y="4550050"/>
            <a:ext cx="1183898" cy="2574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Випадок 2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3690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1043</TotalTime>
  <Words>671</Words>
  <Application>Microsoft Office PowerPoint</Application>
  <PresentationFormat>Произвольный</PresentationFormat>
  <Paragraphs>195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Ірина Сагановська</dc:creator>
  <cp:lastModifiedBy>Пользователь Windows</cp:lastModifiedBy>
  <cp:revision>202</cp:revision>
  <cp:lastPrinted>2019-04-08T13:57:36Z</cp:lastPrinted>
  <dcterms:created xsi:type="dcterms:W3CDTF">2019-03-29T08:20:11Z</dcterms:created>
  <dcterms:modified xsi:type="dcterms:W3CDTF">2019-04-10T07:52:37Z</dcterms:modified>
</cp:coreProperties>
</file>