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sldIdLst>
    <p:sldId id="256" r:id="rId2"/>
  </p:sldIdLst>
  <p:sldSz cx="6858000" cy="12192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26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5054"/>
            <a:ext cx="6877353" cy="12222107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4274727"/>
            <a:ext cx="4370039" cy="2926759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7201483"/>
            <a:ext cx="4370039" cy="1950043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64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4"/>
            <a:ext cx="4760786" cy="6050844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947378"/>
            <a:ext cx="4760786" cy="2792821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815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1083733"/>
            <a:ext cx="4554137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6457245"/>
            <a:ext cx="4064853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7947378"/>
            <a:ext cx="4760786" cy="2792821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1405116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5131655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892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434645"/>
            <a:ext cx="4760786" cy="4614151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956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1083733"/>
            <a:ext cx="4554137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7134578"/>
            <a:ext cx="4760787" cy="914219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1405116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5131655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42024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1083733"/>
            <a:ext cx="4756099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7134578"/>
            <a:ext cx="4760787" cy="914219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415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0138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1083734"/>
            <a:ext cx="734109" cy="9335913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1083734"/>
            <a:ext cx="3896270" cy="93359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31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03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801544"/>
            <a:ext cx="4760786" cy="324725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63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6" cy="234808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841047"/>
            <a:ext cx="2316082" cy="689915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841050"/>
            <a:ext cx="2316083" cy="689915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622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5" cy="234808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841747"/>
            <a:ext cx="2318004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4866216"/>
            <a:ext cx="2318004" cy="587398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841747"/>
            <a:ext cx="2318004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4866216"/>
            <a:ext cx="2318004" cy="587398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27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83733"/>
            <a:ext cx="4760786" cy="234808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98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564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664185"/>
            <a:ext cx="2092637" cy="2272828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915423"/>
            <a:ext cx="2539528" cy="982477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937012"/>
            <a:ext cx="2092637" cy="4594576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271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534400"/>
            <a:ext cx="4760786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1083733"/>
            <a:ext cx="4760786" cy="6836832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9541934"/>
            <a:ext cx="4760786" cy="1198265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979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5054"/>
            <a:ext cx="6877354" cy="12222107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5" cy="23480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841050"/>
            <a:ext cx="4760786" cy="6899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10740202"/>
            <a:ext cx="51309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968C3-2328-447D-A0D6-66668DD235D0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10740202"/>
            <a:ext cx="346723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10740202"/>
            <a:ext cx="38447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0962BF34-DD10-4448-9C33-06EA68C1DA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632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7"/>
          <p:cNvSpPr txBox="1"/>
          <p:nvPr/>
        </p:nvSpPr>
        <p:spPr>
          <a:xfrm>
            <a:off x="656936" y="1187905"/>
            <a:ext cx="5733252" cy="430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uk-UA" sz="1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 ПІДТРИМКА ШЛЯХОМ ЗДЕШЕВЛЕННЯ КРЕДИТІВ у 2020 році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20093" y="1822610"/>
            <a:ext cx="5613763" cy="599503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</a:rPr>
              <a:t>Компенсація надається на конкурсній основі суб'єктам господарювання агропромислового комплексу, які:</a:t>
            </a:r>
            <a:endParaRPr lang="uk-UA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0093" y="2869057"/>
            <a:ext cx="2522765" cy="501886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uk-UA" sz="1200" b="1" dirty="0">
                <a:solidFill>
                  <a:schemeClr val="tx2">
                    <a:lumMod val="75000"/>
                  </a:schemeClr>
                </a:solidFill>
              </a:rPr>
              <a:t>- провадять діяльність у галузях </a:t>
            </a:r>
            <a:r>
              <a:rPr lang="uk-UA" sz="1100" b="1" dirty="0">
                <a:solidFill>
                  <a:schemeClr val="tx2">
                    <a:lumMod val="75000"/>
                  </a:schemeClr>
                </a:solidFill>
              </a:rPr>
              <a:t>тваринництва</a:t>
            </a:r>
            <a:endParaRPr lang="uk-UA" sz="11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63715" y="2883779"/>
            <a:ext cx="2522765" cy="4871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uk-UA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1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 чистий дохід (виручку) від реалізації продукції за останній рік до 20 млн. гривень</a:t>
            </a:r>
            <a:endParaRPr lang="uk-UA" sz="11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1795157" y="2527130"/>
            <a:ext cx="269421" cy="1567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9630" y="2515354"/>
            <a:ext cx="298349" cy="164606"/>
          </a:xfrm>
          <a:prstGeom prst="rect">
            <a:avLst/>
          </a:prstGeom>
        </p:spPr>
      </p:pic>
      <p:sp>
        <p:nvSpPr>
          <p:cNvPr id="10" name="Стрелка вниз 9"/>
          <p:cNvSpPr/>
          <p:nvPr/>
        </p:nvSpPr>
        <p:spPr>
          <a:xfrm>
            <a:off x="1795157" y="3560743"/>
            <a:ext cx="269421" cy="1224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5922" y="3576280"/>
            <a:ext cx="298349" cy="164606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720093" y="3856473"/>
            <a:ext cx="2522765" cy="5483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Сума компенсація на одне господарство не може перевищувати  15 </a:t>
            </a:r>
            <a:r>
              <a:rPr lang="uk-UA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млн.грн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10800000" flipV="1">
            <a:off x="3863713" y="3856473"/>
            <a:ext cx="2522765" cy="5483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Сума компенсація на одне господарство не може перевищувати  5 </a:t>
            </a:r>
            <a:r>
              <a:rPr lang="uk-UA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млн.грн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51566" y="4627116"/>
            <a:ext cx="2307227" cy="327419"/>
          </a:xfrm>
          <a:prstGeom prst="rect">
            <a:avLst/>
          </a:prstGeom>
          <a:solidFill>
            <a:schemeClr val="accent4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Умови для участі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3471957" y="5638481"/>
            <a:ext cx="137160" cy="1420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20093" y="5256968"/>
            <a:ext cx="5613763" cy="9308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375047">
              <a:lnSpc>
                <a:spcPct val="90000"/>
              </a:lnSpc>
              <a:spcBef>
                <a:spcPct val="0"/>
              </a:spcBef>
            </a:pPr>
            <a:r>
              <a:rPr lang="uk-UA" sz="78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</a:t>
            </a:r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 року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покриття виробничих витрат;</a:t>
            </a:r>
          </a:p>
          <a:p>
            <a:pPr defTabSz="375047">
              <a:lnSpc>
                <a:spcPct val="90000"/>
              </a:lnSpc>
              <a:spcBef>
                <a:spcPct val="0"/>
              </a:spcBef>
            </a:pP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Кредит </a:t>
            </a:r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 1 року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придбання основних засобів с/г виробництва, здійснення витрат, пов’язаних з будівництвом і реконструкцією виробничих об’єктів с/г призначення, а також для будівництва і реконструкції виробничих об'єктів (у тому числі сховищ для зберігання овочів, фруктів та ягід).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712007" y="9539785"/>
            <a:ext cx="3921522" cy="996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75047">
              <a:lnSpc>
                <a:spcPct val="90000"/>
              </a:lnSpc>
              <a:spcBef>
                <a:spcPct val="0"/>
              </a:spcBef>
            </a:pP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 необхідно  подавати  до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уповноваженого банку, який підписав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Меморандум про співробітництво з Мінекономіки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59782" y="6339055"/>
            <a:ext cx="2307227" cy="276939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 документів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76846" y="6875304"/>
            <a:ext cx="5153297" cy="734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281"/>
              </a:spcAft>
            </a:pP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заявка на участь у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конкурсі за встановленою Мінекономіки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формою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Aft>
                <a:spcPts val="281"/>
              </a:spcAft>
            </a:pP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згода про надання уповноваженим банком Мінекономіки інформації, яка становить банківську таємницю або містить персональні дані, за формою, визначеною уповноваженим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банком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3491992" y="4997659"/>
            <a:ext cx="242805" cy="1080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76846" y="7869006"/>
            <a:ext cx="5153297" cy="141147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позичальникам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нараховані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сплачені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поточному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відсотки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кредитами (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поновлювальними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непоновлювальними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овердрафтів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контокорентних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кредитів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1,5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облікової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банку,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дату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нарахування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розмірів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кредитними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договорами,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зменшених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5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відсоткових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пунктів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трелка вниз 23"/>
          <p:cNvSpPr/>
          <p:nvPr/>
        </p:nvSpPr>
        <p:spPr>
          <a:xfrm flipH="1">
            <a:off x="3491993" y="6669449"/>
            <a:ext cx="242804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07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263</TotalTime>
  <Words>232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10</cp:revision>
  <cp:lastPrinted>2020-05-05T12:05:46Z</cp:lastPrinted>
  <dcterms:created xsi:type="dcterms:W3CDTF">2020-05-05T09:45:29Z</dcterms:created>
  <dcterms:modified xsi:type="dcterms:W3CDTF">2020-05-05T14:09:03Z</dcterms:modified>
</cp:coreProperties>
</file>